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5"/>
  </p:sldMasterIdLst>
  <p:notesMasterIdLst>
    <p:notesMasterId r:id="rId34"/>
  </p:notesMasterIdLst>
  <p:sldIdLst>
    <p:sldId id="256" r:id="rId6"/>
    <p:sldId id="325" r:id="rId7"/>
    <p:sldId id="326" r:id="rId8"/>
    <p:sldId id="1386" r:id="rId9"/>
    <p:sldId id="312" r:id="rId10"/>
    <p:sldId id="329" r:id="rId11"/>
    <p:sldId id="330" r:id="rId12"/>
    <p:sldId id="1381" r:id="rId13"/>
    <p:sldId id="1382" r:id="rId14"/>
    <p:sldId id="331" r:id="rId15"/>
    <p:sldId id="327" r:id="rId16"/>
    <p:sldId id="332" r:id="rId17"/>
    <p:sldId id="1383" r:id="rId18"/>
    <p:sldId id="1384" r:id="rId19"/>
    <p:sldId id="333" r:id="rId20"/>
    <p:sldId id="1359" r:id="rId21"/>
    <p:sldId id="1385" r:id="rId22"/>
    <p:sldId id="328" r:id="rId23"/>
    <p:sldId id="335" r:id="rId24"/>
    <p:sldId id="334" r:id="rId25"/>
    <p:sldId id="340" r:id="rId26"/>
    <p:sldId id="342" r:id="rId27"/>
    <p:sldId id="344" r:id="rId28"/>
    <p:sldId id="336" r:id="rId29"/>
    <p:sldId id="337" r:id="rId30"/>
    <p:sldId id="347" r:id="rId31"/>
    <p:sldId id="1096" r:id="rId32"/>
    <p:sldId id="1095"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8"/>
    <a:srgbClr val="ADD9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3" autoAdjust="0"/>
    <p:restoredTop sz="93883" autoAdjust="0"/>
  </p:normalViewPr>
  <p:slideViewPr>
    <p:cSldViewPr snapToGrid="0" showGuides="1">
      <p:cViewPr varScale="1">
        <p:scale>
          <a:sx n="142" d="100"/>
          <a:sy n="142" d="100"/>
        </p:scale>
        <p:origin x="462"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145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78621075143386"/>
          <c:y val="0.15356587353905338"/>
          <c:w val="0.35156350247885682"/>
          <c:h val="0.68091261961811167"/>
        </c:manualLayout>
      </c:layout>
      <c:radarChart>
        <c:radarStyle val="marker"/>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Sheet1!$A$2:$A$13</c:f>
              <c:strCache>
                <c:ptCount val="12"/>
                <c:pt idx="0">
                  <c:v>Energy policy</c:v>
                </c:pt>
                <c:pt idx="1">
                  <c:v>Energy strategy</c:v>
                </c:pt>
                <c:pt idx="2">
                  <c:v>Responsibility &amp; accountability</c:v>
                </c:pt>
                <c:pt idx="3">
                  <c:v>Regulatory compliance</c:v>
                </c:pt>
                <c:pt idx="4">
                  <c:v>Procurement policy</c:v>
                </c:pt>
                <c:pt idx="5">
                  <c:v>Investment procedures</c:v>
                </c:pt>
                <c:pt idx="6">
                  <c:v>Monitoring &amp; analysing energy use</c:v>
                </c:pt>
                <c:pt idx="7">
                  <c:v>Target setting</c:v>
                </c:pt>
                <c:pt idx="8">
                  <c:v>Opportunities identification</c:v>
                </c:pt>
                <c:pt idx="9">
                  <c:v>Staff engagement &amp; training</c:v>
                </c:pt>
                <c:pt idx="10">
                  <c:v>Operational procedures</c:v>
                </c:pt>
                <c:pt idx="11">
                  <c:v>Communications</c:v>
                </c:pt>
              </c:strCache>
            </c:strRef>
          </c:cat>
          <c:val>
            <c:numRef>
              <c:f>Sheet1!$B$2:$B$13</c:f>
              <c:numCache>
                <c:formatCode>0%</c:formatCode>
                <c:ptCount val="12"/>
                <c:pt idx="0">
                  <c:v>0</c:v>
                </c:pt>
                <c:pt idx="1">
                  <c:v>0</c:v>
                </c:pt>
                <c:pt idx="2">
                  <c:v>0.17</c:v>
                </c:pt>
                <c:pt idx="3">
                  <c:v>0.1</c:v>
                </c:pt>
                <c:pt idx="4">
                  <c:v>0.3</c:v>
                </c:pt>
                <c:pt idx="5">
                  <c:v>0.27</c:v>
                </c:pt>
                <c:pt idx="6">
                  <c:v>0.36</c:v>
                </c:pt>
                <c:pt idx="7">
                  <c:v>0</c:v>
                </c:pt>
                <c:pt idx="8">
                  <c:v>0.3</c:v>
                </c:pt>
                <c:pt idx="9">
                  <c:v>0.2</c:v>
                </c:pt>
                <c:pt idx="10">
                  <c:v>0.3</c:v>
                </c:pt>
                <c:pt idx="11">
                  <c:v>0</c:v>
                </c:pt>
              </c:numCache>
            </c:numRef>
          </c:val>
          <c:extLst>
            <c:ext xmlns:c16="http://schemas.microsoft.com/office/drawing/2014/chart" uri="{C3380CC4-5D6E-409C-BE32-E72D297353CC}">
              <c16:uniqueId val="{00000000-A5F5-4A0D-BDF4-A45233BC0463}"/>
            </c:ext>
          </c:extLst>
        </c:ser>
        <c:dLbls>
          <c:showLegendKey val="0"/>
          <c:showVal val="0"/>
          <c:showCatName val="0"/>
          <c:showSerName val="0"/>
          <c:showPercent val="0"/>
          <c:showBubbleSize val="0"/>
        </c:dLbls>
        <c:axId val="356297152"/>
        <c:axId val="356297544"/>
      </c:radarChart>
      <c:catAx>
        <c:axId val="35629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56297544"/>
        <c:crosses val="autoZero"/>
        <c:auto val="1"/>
        <c:lblAlgn val="ctr"/>
        <c:lblOffset val="100"/>
        <c:noMultiLvlLbl val="0"/>
      </c:catAx>
      <c:valAx>
        <c:axId val="356297544"/>
        <c:scaling>
          <c:orientation val="minMax"/>
        </c:scaling>
        <c:delete val="0"/>
        <c:axPos val="l"/>
        <c:majorGridlines>
          <c:spPr>
            <a:ln w="9525" cap="flat" cmpd="sng" algn="ctr">
              <a:solidFill>
                <a:schemeClr val="accent6"/>
              </a:solidFill>
              <a:round/>
            </a:ln>
            <a:effectLst/>
          </c:spPr>
        </c:majorGridlines>
        <c:numFmt formatCode="0%" sourceLinked="1"/>
        <c:majorTickMark val="none"/>
        <c:minorTickMark val="in"/>
        <c:tickLblPos val="nextTo"/>
        <c:spPr>
          <a:noFill/>
          <a:ln cmpd="sng">
            <a:solidFill>
              <a:schemeClr val="accent6"/>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5629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73586255967301"/>
          <c:y val="0.11038330142804648"/>
          <c:w val="0.55345700758808103"/>
          <c:h val="0.80573331051626973"/>
        </c:manualLayout>
      </c:layout>
      <c:barChart>
        <c:barDir val="col"/>
        <c:grouping val="stacked"/>
        <c:varyColors val="0"/>
        <c:ser>
          <c:idx val="0"/>
          <c:order val="0"/>
          <c:tx>
            <c:strRef>
              <c:f>Sheet1!$B$1</c:f>
              <c:strCache>
                <c:ptCount val="1"/>
                <c:pt idx="0">
                  <c:v>WORST</c:v>
                </c:pt>
              </c:strCache>
            </c:strRef>
          </c:tx>
          <c:spPr>
            <a:solidFill>
              <a:srgbClr val="A40000"/>
            </a:solidFill>
            <a:ln>
              <a:noFill/>
            </a:ln>
            <a:effectLst/>
          </c:spPr>
          <c:invertIfNegative val="0"/>
          <c:dPt>
            <c:idx val="0"/>
            <c:invertIfNegative val="0"/>
            <c:bubble3D val="0"/>
            <c:extLst>
              <c:ext xmlns:c16="http://schemas.microsoft.com/office/drawing/2014/chart" uri="{C3380CC4-5D6E-409C-BE32-E72D297353CC}">
                <c16:uniqueId val="{00000000-ACEC-43F0-97CC-D5657523485C}"/>
              </c:ext>
            </c:extLst>
          </c:dPt>
          <c:dPt>
            <c:idx val="3"/>
            <c:invertIfNegative val="0"/>
            <c:bubble3D val="0"/>
            <c:extLst>
              <c:ext xmlns:c16="http://schemas.microsoft.com/office/drawing/2014/chart" uri="{C3380CC4-5D6E-409C-BE32-E72D297353CC}">
                <c16:uniqueId val="{00000001-ACEC-43F0-97CC-D5657523485C}"/>
              </c:ext>
            </c:extLst>
          </c:dPt>
          <c:dPt>
            <c:idx val="8"/>
            <c:invertIfNegative val="0"/>
            <c:bubble3D val="0"/>
            <c:extLst>
              <c:ext xmlns:c16="http://schemas.microsoft.com/office/drawing/2014/chart" uri="{C3380CC4-5D6E-409C-BE32-E72D297353CC}">
                <c16:uniqueId val="{00000002-ACEC-43F0-97CC-D5657523485C}"/>
              </c:ext>
            </c:extLst>
          </c:dPt>
          <c:dPt>
            <c:idx val="9"/>
            <c:invertIfNegative val="0"/>
            <c:bubble3D val="0"/>
            <c:extLst>
              <c:ext xmlns:c16="http://schemas.microsoft.com/office/drawing/2014/chart" uri="{C3380CC4-5D6E-409C-BE32-E72D297353CC}">
                <c16:uniqueId val="{00000003-ACEC-43F0-97CC-D5657523485C}"/>
              </c:ext>
            </c:extLst>
          </c:dPt>
          <c:dPt>
            <c:idx val="17"/>
            <c:invertIfNegative val="0"/>
            <c:bubble3D val="0"/>
            <c:extLst>
              <c:ext xmlns:c16="http://schemas.microsoft.com/office/drawing/2014/chart" uri="{C3380CC4-5D6E-409C-BE32-E72D297353CC}">
                <c16:uniqueId val="{00000004-ACEC-43F0-97CC-D5657523485C}"/>
              </c:ext>
            </c:extLst>
          </c:dPt>
          <c:dPt>
            <c:idx val="19"/>
            <c:invertIfNegative val="0"/>
            <c:bubble3D val="0"/>
            <c:extLst>
              <c:ext xmlns:c16="http://schemas.microsoft.com/office/drawing/2014/chart" uri="{C3380CC4-5D6E-409C-BE32-E72D297353CC}">
                <c16:uniqueId val="{00000005-ACEC-43F0-97CC-D5657523485C}"/>
              </c:ext>
            </c:extLst>
          </c:dPt>
          <c:dLbls>
            <c:dLbl>
              <c:idx val="0"/>
              <c:tx>
                <c:rich>
                  <a:bodyPr rot="-5400000" spcFirstLastPara="1" vertOverflow="ellipsis"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dirty="0"/>
                      <a:t>POOR</a:t>
                    </a:r>
                  </a:p>
                </c:rich>
              </c:tx>
              <c:spPr>
                <a:noFill/>
                <a:ln>
                  <a:noFill/>
                </a:ln>
                <a:effectLst/>
              </c:sp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ACEC-43F0-97CC-D5657523485C}"/>
                </c:ext>
              </c:extLst>
            </c:dLbl>
            <c:dLbl>
              <c:idx val="1"/>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ACEC-43F0-97CC-D5657523485C}"/>
                </c:ext>
              </c:extLst>
            </c:dLbl>
            <c:dLbl>
              <c:idx val="2"/>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ACEC-43F0-97CC-D5657523485C}"/>
                </c:ext>
              </c:extLst>
            </c:dLbl>
            <c:dLbl>
              <c:idx val="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ACEC-43F0-97CC-D5657523485C}"/>
                </c:ext>
              </c:extLst>
            </c:dLbl>
            <c:dLbl>
              <c:idx val="4"/>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ACEC-43F0-97CC-D5657523485C}"/>
                </c:ext>
              </c:extLst>
            </c:dLbl>
            <c:dLbl>
              <c:idx val="5"/>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ACEC-43F0-97CC-D5657523485C}"/>
                </c:ext>
              </c:extLst>
            </c:dLbl>
            <c:dLbl>
              <c:idx val="6"/>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ACEC-43F0-97CC-D5657523485C}"/>
                </c:ext>
              </c:extLst>
            </c:dLbl>
            <c:dLbl>
              <c:idx val="8"/>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ACEC-43F0-97CC-D5657523485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Sheet1!$A$2:$A$2</c:f>
              <c:strCache>
                <c:ptCount val="1"/>
                <c:pt idx="0">
                  <c:v>PERFORMANCE CLASSIFICATION</c:v>
                </c:pt>
              </c:strCache>
            </c:strRef>
          </c:cat>
          <c:val>
            <c:numRef>
              <c:f>Sheet1!$B$2:$B$2</c:f>
              <c:numCache>
                <c:formatCode>0%</c:formatCode>
                <c:ptCount val="1"/>
                <c:pt idx="0">
                  <c:v>0.33333333333333331</c:v>
                </c:pt>
              </c:numCache>
            </c:numRef>
          </c:val>
          <c:extLst>
            <c:ext xmlns:c16="http://schemas.microsoft.com/office/drawing/2014/chart" uri="{C3380CC4-5D6E-409C-BE32-E72D297353CC}">
              <c16:uniqueId val="{0000000B-ACEC-43F0-97CC-D5657523485C}"/>
            </c:ext>
          </c:extLst>
        </c:ser>
        <c:ser>
          <c:idx val="1"/>
          <c:order val="1"/>
          <c:tx>
            <c:strRef>
              <c:f>Sheet1!$C$1</c:f>
              <c:strCache>
                <c:ptCount val="1"/>
                <c:pt idx="0">
                  <c:v>TYPICAL</c:v>
                </c:pt>
              </c:strCache>
            </c:strRef>
          </c:tx>
          <c:spPr>
            <a:solidFill>
              <a:srgbClr val="E2AC00"/>
            </a:solidFill>
            <a:ln>
              <a:noFill/>
            </a:ln>
            <a:effectLst/>
          </c:spPr>
          <c:invertIfNegative val="0"/>
          <c:dLbls>
            <c:dLbl>
              <c:idx val="0"/>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ACEC-43F0-97CC-D5657523485C}"/>
                </c:ext>
              </c:extLst>
            </c:dLbl>
            <c:dLbl>
              <c:idx val="1"/>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ACEC-43F0-97CC-D5657523485C}"/>
                </c:ext>
              </c:extLst>
            </c:dLbl>
            <c:dLbl>
              <c:idx val="2"/>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ACEC-43F0-97CC-D5657523485C}"/>
                </c:ext>
              </c:extLst>
            </c:dLbl>
            <c:dLbl>
              <c:idx val="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ACEC-43F0-97CC-D5657523485C}"/>
                </c:ext>
              </c:extLst>
            </c:dLbl>
            <c:dLbl>
              <c:idx val="4"/>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ACEC-43F0-97CC-D5657523485C}"/>
                </c:ext>
              </c:extLst>
            </c:dLbl>
            <c:dLbl>
              <c:idx val="5"/>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ACEC-43F0-97CC-D5657523485C}"/>
                </c:ext>
              </c:extLst>
            </c:dLbl>
            <c:dLbl>
              <c:idx val="6"/>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ACEC-43F0-97CC-D5657523485C}"/>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Sheet1!$A$2:$A$2</c:f>
              <c:strCache>
                <c:ptCount val="1"/>
                <c:pt idx="0">
                  <c:v>PERFORMANCE CLASSIFICATION</c:v>
                </c:pt>
              </c:strCache>
            </c:strRef>
          </c:cat>
          <c:val>
            <c:numRef>
              <c:f>Sheet1!$C$2:$C$2</c:f>
              <c:numCache>
                <c:formatCode>0%</c:formatCode>
                <c:ptCount val="1"/>
                <c:pt idx="0">
                  <c:v>0.33333333333333331</c:v>
                </c:pt>
              </c:numCache>
            </c:numRef>
          </c:val>
          <c:extLst>
            <c:ext xmlns:c16="http://schemas.microsoft.com/office/drawing/2014/chart" uri="{C3380CC4-5D6E-409C-BE32-E72D297353CC}">
              <c16:uniqueId val="{00000013-ACEC-43F0-97CC-D5657523485C}"/>
            </c:ext>
          </c:extLst>
        </c:ser>
        <c:ser>
          <c:idx val="2"/>
          <c:order val="2"/>
          <c:tx>
            <c:strRef>
              <c:f>Sheet1!$D$1</c:f>
              <c:strCache>
                <c:ptCount val="1"/>
                <c:pt idx="0">
                  <c:v>BEST</c:v>
                </c:pt>
              </c:strCache>
            </c:strRef>
          </c:tx>
          <c:spPr>
            <a:solidFill>
              <a:srgbClr val="6EA72F"/>
            </a:solidFill>
            <a:ln>
              <a:noFill/>
            </a:ln>
            <a:effectLst/>
          </c:spPr>
          <c:invertIfNegative val="0"/>
          <c:dLbls>
            <c:dLbl>
              <c:idx val="0"/>
              <c:tx>
                <c:rich>
                  <a:bodyPr rot="-5400000" spcFirstLastPara="1" vertOverflow="ellipsis" wrap="square" lIns="38100" tIns="19050" rIns="38100" bIns="19050" anchor="ctr" anchorCtr="1">
                    <a:noAutofit/>
                  </a:bodyPr>
                  <a:lstStyle/>
                  <a:p>
                    <a:pPr>
                      <a:defRPr sz="1197" b="1" i="0" u="none" strike="noStrike" kern="1200" baseline="0">
                        <a:solidFill>
                          <a:schemeClr val="bg1"/>
                        </a:solidFill>
                        <a:latin typeface="+mn-lt"/>
                        <a:ea typeface="+mn-ea"/>
                        <a:cs typeface="+mn-cs"/>
                      </a:defRPr>
                    </a:pPr>
                    <a:r>
                      <a:rPr lang="en-US" dirty="0"/>
                      <a:t>GOOD</a:t>
                    </a:r>
                  </a:p>
                </c:rich>
              </c:tx>
              <c:spPr>
                <a:noFill/>
                <a:ln>
                  <a:noFill/>
                </a:ln>
                <a:effectLst/>
              </c:sp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CEC-43F0-97CC-D5657523485C}"/>
                </c:ext>
              </c:extLst>
            </c:dLbl>
            <c:dLbl>
              <c:idx val="1"/>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ACEC-43F0-97CC-D5657523485C}"/>
                </c:ext>
              </c:extLst>
            </c:dLbl>
            <c:dLbl>
              <c:idx val="2"/>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ACEC-43F0-97CC-D5657523485C}"/>
                </c:ext>
              </c:extLst>
            </c:dLbl>
            <c:dLbl>
              <c:idx val="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ACEC-43F0-97CC-D5657523485C}"/>
                </c:ext>
              </c:extLst>
            </c:dLbl>
            <c:dLbl>
              <c:idx val="4"/>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ACEC-43F0-97CC-D5657523485C}"/>
                </c:ext>
              </c:extLst>
            </c:dLbl>
            <c:dLbl>
              <c:idx val="5"/>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ACEC-43F0-97CC-D5657523485C}"/>
                </c:ext>
              </c:extLst>
            </c:dLbl>
            <c:dLbl>
              <c:idx val="6"/>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ACEC-43F0-97CC-D5657523485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PERFORMANCE CLASSIFICATION</c:v>
                </c:pt>
              </c:strCache>
            </c:strRef>
          </c:cat>
          <c:val>
            <c:numRef>
              <c:f>Sheet1!$D$2:$D$2</c:f>
              <c:numCache>
                <c:formatCode>0%</c:formatCode>
                <c:ptCount val="1"/>
                <c:pt idx="0">
                  <c:v>0.33333333333333331</c:v>
                </c:pt>
              </c:numCache>
            </c:numRef>
          </c:val>
          <c:extLst>
            <c:ext xmlns:c16="http://schemas.microsoft.com/office/drawing/2014/chart" uri="{C3380CC4-5D6E-409C-BE32-E72D297353CC}">
              <c16:uniqueId val="{0000001B-ACEC-43F0-97CC-D5657523485C}"/>
            </c:ext>
          </c:extLst>
        </c:ser>
        <c:dLbls>
          <c:dLblPos val="ctr"/>
          <c:showLegendKey val="0"/>
          <c:showVal val="1"/>
          <c:showCatName val="0"/>
          <c:showSerName val="0"/>
          <c:showPercent val="0"/>
          <c:showBubbleSize val="0"/>
        </c:dLbls>
        <c:gapWidth val="120"/>
        <c:overlap val="100"/>
        <c:axId val="184810200"/>
        <c:axId val="184811376"/>
      </c:barChart>
      <c:catAx>
        <c:axId val="184810200"/>
        <c:scaling>
          <c:orientation val="minMax"/>
        </c:scaling>
        <c:delete val="1"/>
        <c:axPos val="b"/>
        <c:numFmt formatCode="General" sourceLinked="1"/>
        <c:majorTickMark val="none"/>
        <c:minorTickMark val="none"/>
        <c:tickLblPos val="nextTo"/>
        <c:crossAx val="184811376"/>
        <c:crosses val="autoZero"/>
        <c:auto val="1"/>
        <c:lblAlgn val="ctr"/>
        <c:lblOffset val="100"/>
        <c:noMultiLvlLbl val="1"/>
      </c:catAx>
      <c:valAx>
        <c:axId val="1848113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4810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5CBB9-97F8-4DDB-B959-165B200CF335}" type="doc">
      <dgm:prSet loTypeId="urn:microsoft.com/office/officeart/2005/8/layout/cycle3" loCatId="cycle" qsTypeId="urn:microsoft.com/office/officeart/2005/8/quickstyle/simple1" qsCatId="simple" csTypeId="urn:microsoft.com/office/officeart/2005/8/colors/accent0_2" csCatId="mainScheme" phldr="1"/>
      <dgm:spPr/>
      <dgm:t>
        <a:bodyPr/>
        <a:lstStyle/>
        <a:p>
          <a:endParaRPr lang="en-GB"/>
        </a:p>
      </dgm:t>
    </dgm:pt>
    <dgm:pt modelId="{1D8406A5-1493-4DDC-9360-0E45BAFA408C}">
      <dgm:prSet phldrT="[Text]"/>
      <dgm:spPr/>
      <dgm:t>
        <a:bodyPr/>
        <a:lstStyle/>
        <a:p>
          <a:r>
            <a:rPr lang="en-GB"/>
            <a:t>Plan</a:t>
          </a:r>
          <a:endParaRPr lang="en-GB" dirty="0"/>
        </a:p>
      </dgm:t>
    </dgm:pt>
    <dgm:pt modelId="{A9AD5F6C-7C39-4101-9102-0A8A765C02CD}" type="parTrans" cxnId="{97F2911B-CCE1-49BD-BAA8-76789A207C23}">
      <dgm:prSet/>
      <dgm:spPr/>
      <dgm:t>
        <a:bodyPr/>
        <a:lstStyle/>
        <a:p>
          <a:endParaRPr lang="en-GB"/>
        </a:p>
      </dgm:t>
    </dgm:pt>
    <dgm:pt modelId="{8A642FD7-0BB7-453C-9DA6-0549D735E8AE}" type="sibTrans" cxnId="{97F2911B-CCE1-49BD-BAA8-76789A207C23}">
      <dgm:prSet/>
      <dgm:spPr/>
      <dgm:t>
        <a:bodyPr/>
        <a:lstStyle/>
        <a:p>
          <a:endParaRPr lang="en-GB"/>
        </a:p>
      </dgm:t>
    </dgm:pt>
    <dgm:pt modelId="{EFC2036A-8803-43F5-A46E-FD4691A2F187}">
      <dgm:prSet phldrT="[Text]"/>
      <dgm:spPr/>
      <dgm:t>
        <a:bodyPr/>
        <a:lstStyle/>
        <a:p>
          <a:r>
            <a:rPr lang="en-GB"/>
            <a:t>Do</a:t>
          </a:r>
          <a:endParaRPr lang="en-GB" dirty="0"/>
        </a:p>
      </dgm:t>
    </dgm:pt>
    <dgm:pt modelId="{747C1D6B-5EAB-450D-AF02-634AC3130789}" type="parTrans" cxnId="{F69FB027-AD87-4931-B4E8-125C18184261}">
      <dgm:prSet/>
      <dgm:spPr/>
      <dgm:t>
        <a:bodyPr/>
        <a:lstStyle/>
        <a:p>
          <a:endParaRPr lang="en-GB"/>
        </a:p>
      </dgm:t>
    </dgm:pt>
    <dgm:pt modelId="{A1FD99DF-0748-4334-ABA4-DADFBDB010AD}" type="sibTrans" cxnId="{F69FB027-AD87-4931-B4E8-125C18184261}">
      <dgm:prSet/>
      <dgm:spPr/>
      <dgm:t>
        <a:bodyPr/>
        <a:lstStyle/>
        <a:p>
          <a:endParaRPr lang="en-GB"/>
        </a:p>
      </dgm:t>
    </dgm:pt>
    <dgm:pt modelId="{E5D879A5-1026-48CA-9403-F6DB85E187AC}">
      <dgm:prSet phldrT="[Text]"/>
      <dgm:spPr/>
      <dgm:t>
        <a:bodyPr/>
        <a:lstStyle/>
        <a:p>
          <a:r>
            <a:rPr lang="en-GB"/>
            <a:t>Check</a:t>
          </a:r>
          <a:endParaRPr lang="en-GB" dirty="0"/>
        </a:p>
      </dgm:t>
    </dgm:pt>
    <dgm:pt modelId="{1E70D7DA-940A-4416-9AFF-CB1CBD39EA7C}" type="parTrans" cxnId="{C5995736-646C-424A-BA73-4EA0DD850136}">
      <dgm:prSet/>
      <dgm:spPr/>
      <dgm:t>
        <a:bodyPr/>
        <a:lstStyle/>
        <a:p>
          <a:endParaRPr lang="en-GB"/>
        </a:p>
      </dgm:t>
    </dgm:pt>
    <dgm:pt modelId="{99CF98CB-5B7C-44A0-98F5-B31E41AFE624}" type="sibTrans" cxnId="{C5995736-646C-424A-BA73-4EA0DD850136}">
      <dgm:prSet/>
      <dgm:spPr/>
      <dgm:t>
        <a:bodyPr/>
        <a:lstStyle/>
        <a:p>
          <a:endParaRPr lang="en-GB"/>
        </a:p>
      </dgm:t>
    </dgm:pt>
    <dgm:pt modelId="{98906322-9426-41CD-A888-F43B0205EDF4}">
      <dgm:prSet phldrT="[Text]"/>
      <dgm:spPr/>
      <dgm:t>
        <a:bodyPr/>
        <a:lstStyle/>
        <a:p>
          <a:r>
            <a:rPr lang="en-GB"/>
            <a:t>Act</a:t>
          </a:r>
          <a:endParaRPr lang="en-GB" dirty="0"/>
        </a:p>
      </dgm:t>
    </dgm:pt>
    <dgm:pt modelId="{2B0E0264-D7FF-4E40-9FFF-58A063A3A363}" type="parTrans" cxnId="{B00247C9-BCBD-4C86-85EF-73A3141CD2D6}">
      <dgm:prSet/>
      <dgm:spPr/>
      <dgm:t>
        <a:bodyPr/>
        <a:lstStyle/>
        <a:p>
          <a:endParaRPr lang="en-GB"/>
        </a:p>
      </dgm:t>
    </dgm:pt>
    <dgm:pt modelId="{B57EE550-A0AA-48C0-AAB4-11FA03F4B6FD}" type="sibTrans" cxnId="{B00247C9-BCBD-4C86-85EF-73A3141CD2D6}">
      <dgm:prSet/>
      <dgm:spPr/>
      <dgm:t>
        <a:bodyPr/>
        <a:lstStyle/>
        <a:p>
          <a:endParaRPr lang="en-GB"/>
        </a:p>
      </dgm:t>
    </dgm:pt>
    <dgm:pt modelId="{68E3980F-F6C2-483F-BE4A-0B1E6CEF1D67}" type="pres">
      <dgm:prSet presAssocID="{0175CBB9-97F8-4DDB-B959-165B200CF335}" presName="Name0" presStyleCnt="0">
        <dgm:presLayoutVars>
          <dgm:dir/>
          <dgm:resizeHandles val="exact"/>
        </dgm:presLayoutVars>
      </dgm:prSet>
      <dgm:spPr/>
    </dgm:pt>
    <dgm:pt modelId="{668F0093-22C8-4878-9642-7C36DF334470}" type="pres">
      <dgm:prSet presAssocID="{0175CBB9-97F8-4DDB-B959-165B200CF335}" presName="cycle" presStyleCnt="0"/>
      <dgm:spPr/>
    </dgm:pt>
    <dgm:pt modelId="{8B512A5C-6EEE-4B5D-A397-1DB27C072F1B}" type="pres">
      <dgm:prSet presAssocID="{1D8406A5-1493-4DDC-9360-0E45BAFA408C}" presName="nodeFirstNode" presStyleLbl="node1" presStyleIdx="0" presStyleCnt="4">
        <dgm:presLayoutVars>
          <dgm:bulletEnabled val="1"/>
        </dgm:presLayoutVars>
      </dgm:prSet>
      <dgm:spPr/>
    </dgm:pt>
    <dgm:pt modelId="{FE069761-0D10-4D56-B95C-EC2A3B6B965A}" type="pres">
      <dgm:prSet presAssocID="{8A642FD7-0BB7-453C-9DA6-0549D735E8AE}" presName="sibTransFirstNode" presStyleLbl="bgShp" presStyleIdx="0" presStyleCnt="1"/>
      <dgm:spPr/>
    </dgm:pt>
    <dgm:pt modelId="{39694C2D-2E33-47C3-9387-7BA410F981D0}" type="pres">
      <dgm:prSet presAssocID="{EFC2036A-8803-43F5-A46E-FD4691A2F187}" presName="nodeFollowingNodes" presStyleLbl="node1" presStyleIdx="1" presStyleCnt="4">
        <dgm:presLayoutVars>
          <dgm:bulletEnabled val="1"/>
        </dgm:presLayoutVars>
      </dgm:prSet>
      <dgm:spPr/>
    </dgm:pt>
    <dgm:pt modelId="{A7152861-B2E1-489F-A230-84D4CFCB8597}" type="pres">
      <dgm:prSet presAssocID="{E5D879A5-1026-48CA-9403-F6DB85E187AC}" presName="nodeFollowingNodes" presStyleLbl="node1" presStyleIdx="2" presStyleCnt="4">
        <dgm:presLayoutVars>
          <dgm:bulletEnabled val="1"/>
        </dgm:presLayoutVars>
      </dgm:prSet>
      <dgm:spPr/>
    </dgm:pt>
    <dgm:pt modelId="{A6066C69-AC3A-4BE5-9172-680D0A1E39E7}" type="pres">
      <dgm:prSet presAssocID="{98906322-9426-41CD-A888-F43B0205EDF4}" presName="nodeFollowingNodes" presStyleLbl="node1" presStyleIdx="3" presStyleCnt="4">
        <dgm:presLayoutVars>
          <dgm:bulletEnabled val="1"/>
        </dgm:presLayoutVars>
      </dgm:prSet>
      <dgm:spPr/>
    </dgm:pt>
  </dgm:ptLst>
  <dgm:cxnLst>
    <dgm:cxn modelId="{13D80D19-F76F-46A8-ACA8-3937AA6BA661}" type="presOf" srcId="{EFC2036A-8803-43F5-A46E-FD4691A2F187}" destId="{39694C2D-2E33-47C3-9387-7BA410F981D0}" srcOrd="0" destOrd="0" presId="urn:microsoft.com/office/officeart/2005/8/layout/cycle3"/>
    <dgm:cxn modelId="{97F2911B-CCE1-49BD-BAA8-76789A207C23}" srcId="{0175CBB9-97F8-4DDB-B959-165B200CF335}" destId="{1D8406A5-1493-4DDC-9360-0E45BAFA408C}" srcOrd="0" destOrd="0" parTransId="{A9AD5F6C-7C39-4101-9102-0A8A765C02CD}" sibTransId="{8A642FD7-0BB7-453C-9DA6-0549D735E8AE}"/>
    <dgm:cxn modelId="{F69FB027-AD87-4931-B4E8-125C18184261}" srcId="{0175CBB9-97F8-4DDB-B959-165B200CF335}" destId="{EFC2036A-8803-43F5-A46E-FD4691A2F187}" srcOrd="1" destOrd="0" parTransId="{747C1D6B-5EAB-450D-AF02-634AC3130789}" sibTransId="{A1FD99DF-0748-4334-ABA4-DADFBDB010AD}"/>
    <dgm:cxn modelId="{C5995736-646C-424A-BA73-4EA0DD850136}" srcId="{0175CBB9-97F8-4DDB-B959-165B200CF335}" destId="{E5D879A5-1026-48CA-9403-F6DB85E187AC}" srcOrd="2" destOrd="0" parTransId="{1E70D7DA-940A-4416-9AFF-CB1CBD39EA7C}" sibTransId="{99CF98CB-5B7C-44A0-98F5-B31E41AFE624}"/>
    <dgm:cxn modelId="{5903F952-17F8-46A2-BD40-709B1446E500}" type="presOf" srcId="{1D8406A5-1493-4DDC-9360-0E45BAFA408C}" destId="{8B512A5C-6EEE-4B5D-A397-1DB27C072F1B}" srcOrd="0" destOrd="0" presId="urn:microsoft.com/office/officeart/2005/8/layout/cycle3"/>
    <dgm:cxn modelId="{CDCF3E58-DE0C-4CC9-8A6F-10ACAC935885}" type="presOf" srcId="{0175CBB9-97F8-4DDB-B959-165B200CF335}" destId="{68E3980F-F6C2-483F-BE4A-0B1E6CEF1D67}" srcOrd="0" destOrd="0" presId="urn:microsoft.com/office/officeart/2005/8/layout/cycle3"/>
    <dgm:cxn modelId="{E51932B3-4F94-43A6-87B5-D997E8ED744C}" type="presOf" srcId="{8A642FD7-0BB7-453C-9DA6-0549D735E8AE}" destId="{FE069761-0D10-4D56-B95C-EC2A3B6B965A}" srcOrd="0" destOrd="0" presId="urn:microsoft.com/office/officeart/2005/8/layout/cycle3"/>
    <dgm:cxn modelId="{B00247C9-BCBD-4C86-85EF-73A3141CD2D6}" srcId="{0175CBB9-97F8-4DDB-B959-165B200CF335}" destId="{98906322-9426-41CD-A888-F43B0205EDF4}" srcOrd="3" destOrd="0" parTransId="{2B0E0264-D7FF-4E40-9FFF-58A063A3A363}" sibTransId="{B57EE550-A0AA-48C0-AAB4-11FA03F4B6FD}"/>
    <dgm:cxn modelId="{462889F3-2D8F-4D18-BBF5-DFFAF4860322}" type="presOf" srcId="{98906322-9426-41CD-A888-F43B0205EDF4}" destId="{A6066C69-AC3A-4BE5-9172-680D0A1E39E7}" srcOrd="0" destOrd="0" presId="urn:microsoft.com/office/officeart/2005/8/layout/cycle3"/>
    <dgm:cxn modelId="{7AA91AFD-326B-472E-A3D4-93DCB870C1D1}" type="presOf" srcId="{E5D879A5-1026-48CA-9403-F6DB85E187AC}" destId="{A7152861-B2E1-489F-A230-84D4CFCB8597}" srcOrd="0" destOrd="0" presId="urn:microsoft.com/office/officeart/2005/8/layout/cycle3"/>
    <dgm:cxn modelId="{06CC7128-D799-4904-9FF5-93E59EA75F28}" type="presParOf" srcId="{68E3980F-F6C2-483F-BE4A-0B1E6CEF1D67}" destId="{668F0093-22C8-4878-9642-7C36DF334470}" srcOrd="0" destOrd="0" presId="urn:microsoft.com/office/officeart/2005/8/layout/cycle3"/>
    <dgm:cxn modelId="{FB551EE3-2DA5-4E03-AE8E-F9203044004F}" type="presParOf" srcId="{668F0093-22C8-4878-9642-7C36DF334470}" destId="{8B512A5C-6EEE-4B5D-A397-1DB27C072F1B}" srcOrd="0" destOrd="0" presId="urn:microsoft.com/office/officeart/2005/8/layout/cycle3"/>
    <dgm:cxn modelId="{F0AF29BC-65A2-44BB-8826-E655FB1A9C9F}" type="presParOf" srcId="{668F0093-22C8-4878-9642-7C36DF334470}" destId="{FE069761-0D10-4D56-B95C-EC2A3B6B965A}" srcOrd="1" destOrd="0" presId="urn:microsoft.com/office/officeart/2005/8/layout/cycle3"/>
    <dgm:cxn modelId="{EA967483-2565-4ADF-83C3-2924C42EEC86}" type="presParOf" srcId="{668F0093-22C8-4878-9642-7C36DF334470}" destId="{39694C2D-2E33-47C3-9387-7BA410F981D0}" srcOrd="2" destOrd="0" presId="urn:microsoft.com/office/officeart/2005/8/layout/cycle3"/>
    <dgm:cxn modelId="{5B8A11D7-4821-492E-99AC-C07E4F866624}" type="presParOf" srcId="{668F0093-22C8-4878-9642-7C36DF334470}" destId="{A7152861-B2E1-489F-A230-84D4CFCB8597}" srcOrd="3" destOrd="0" presId="urn:microsoft.com/office/officeart/2005/8/layout/cycle3"/>
    <dgm:cxn modelId="{B1B815E3-5265-4F33-99E9-ECF8CDE14E0A}" type="presParOf" srcId="{668F0093-22C8-4878-9642-7C36DF334470}" destId="{A6066C69-AC3A-4BE5-9172-680D0A1E39E7}"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4CC7E6-4DCC-4674-BBD3-C617302481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CB695B88-3FF6-4224-A554-D063FD590A04}">
      <dgm:prSet phldrT="[Text]" custT="1"/>
      <dgm:spPr/>
      <dgm:t>
        <a:bodyPr/>
        <a:lstStyle/>
        <a:p>
          <a:pPr algn="ctr"/>
          <a:r>
            <a:rPr lang="en-GB" sz="1000" b="1">
              <a:latin typeface="Calibri" panose="020F0502020204030204" pitchFamily="34" charset="0"/>
              <a:cs typeface="Calibri" panose="020F0502020204030204" pitchFamily="34" charset="0"/>
            </a:rPr>
            <a:t>Food / feedstock reception and preparation</a:t>
          </a:r>
          <a:endParaRPr lang="en-GB" sz="1000">
            <a:latin typeface="Calibri" panose="020F0502020204030204" pitchFamily="34" charset="0"/>
            <a:cs typeface="Calibri" panose="020F0502020204030204" pitchFamily="34" charset="0"/>
          </a:endParaRPr>
        </a:p>
      </dgm:t>
    </dgm:pt>
    <dgm:pt modelId="{F8BCDA06-087C-42D5-9BCD-ACE742D8413C}" type="parTrans" cxnId="{DF1EB22B-BF01-44D7-A0E0-6BAC7A3720F4}">
      <dgm:prSet/>
      <dgm:spPr/>
      <dgm:t>
        <a:bodyPr/>
        <a:lstStyle/>
        <a:p>
          <a:pPr algn="ctr"/>
          <a:endParaRPr lang="en-GB">
            <a:latin typeface="Calibri" panose="020F0502020204030204" pitchFamily="34" charset="0"/>
            <a:cs typeface="Calibri" panose="020F0502020204030204" pitchFamily="34" charset="0"/>
          </a:endParaRPr>
        </a:p>
      </dgm:t>
    </dgm:pt>
    <dgm:pt modelId="{7EDE9FEA-4705-4607-A47D-450FF9C5E891}" type="sibTrans" cxnId="{DF1EB22B-BF01-44D7-A0E0-6BAC7A3720F4}">
      <dgm:prSet/>
      <dgm:spPr/>
      <dgm:t>
        <a:bodyPr/>
        <a:lstStyle/>
        <a:p>
          <a:pPr algn="ctr"/>
          <a:endParaRPr lang="en-GB">
            <a:latin typeface="Calibri" panose="020F0502020204030204" pitchFamily="34" charset="0"/>
            <a:cs typeface="Calibri" panose="020F0502020204030204" pitchFamily="34" charset="0"/>
          </a:endParaRPr>
        </a:p>
      </dgm:t>
    </dgm:pt>
    <dgm:pt modelId="{291DFB14-012E-4B65-8900-7FFDB5008AE4}">
      <dgm:prSet phldrT="[Text]" custT="1"/>
      <dgm:spPr/>
      <dgm:t>
        <a:bodyPr/>
        <a:lstStyle/>
        <a:p>
          <a:pPr algn="ctr">
            <a:buNone/>
          </a:pPr>
          <a:r>
            <a:rPr lang="en-GB" sz="600" dirty="0">
              <a:latin typeface="Calibri" panose="020F0502020204030204" pitchFamily="34" charset="0"/>
              <a:cs typeface="Calibri" panose="020F0502020204030204" pitchFamily="34" charset="0"/>
            </a:rPr>
            <a:t>Materials handling and storage / Sorting, screening, grading, dehulling, destemming, destalking and trimming / Peeling / Washing / Thawing </a:t>
          </a:r>
        </a:p>
      </dgm:t>
    </dgm:pt>
    <dgm:pt modelId="{BB669EEB-B368-421D-960D-F6971D69B7DA}" type="parTrans" cxnId="{12833D1F-F1EA-49BB-B19F-8E43D3BBF8A6}">
      <dgm:prSet/>
      <dgm:spPr/>
      <dgm:t>
        <a:bodyPr/>
        <a:lstStyle/>
        <a:p>
          <a:pPr algn="ctr"/>
          <a:endParaRPr lang="en-GB">
            <a:latin typeface="Calibri" panose="020F0502020204030204" pitchFamily="34" charset="0"/>
            <a:cs typeface="Calibri" panose="020F0502020204030204" pitchFamily="34" charset="0"/>
          </a:endParaRPr>
        </a:p>
      </dgm:t>
    </dgm:pt>
    <dgm:pt modelId="{005D1346-934A-4957-A8CD-DB43B4F80D3C}" type="sibTrans" cxnId="{12833D1F-F1EA-49BB-B19F-8E43D3BBF8A6}">
      <dgm:prSet/>
      <dgm:spPr/>
      <dgm:t>
        <a:bodyPr/>
        <a:lstStyle/>
        <a:p>
          <a:pPr algn="ctr"/>
          <a:endParaRPr lang="en-GB">
            <a:latin typeface="Calibri" panose="020F0502020204030204" pitchFamily="34" charset="0"/>
            <a:cs typeface="Calibri" panose="020F0502020204030204" pitchFamily="34" charset="0"/>
          </a:endParaRPr>
        </a:p>
      </dgm:t>
    </dgm:pt>
    <dgm:pt modelId="{539AD0FC-CA11-4709-B049-CFABC0534840}">
      <dgm:prSet phldrT="[Text]" custT="1"/>
      <dgm:spPr/>
      <dgm:t>
        <a:bodyPr/>
        <a:lstStyle/>
        <a:p>
          <a:pPr algn="ctr"/>
          <a:r>
            <a:rPr lang="en-GB" sz="1000" b="1">
              <a:latin typeface="Calibri" panose="020F0502020204030204" pitchFamily="34" charset="0"/>
              <a:cs typeface="Calibri" panose="020F0502020204030204" pitchFamily="34" charset="0"/>
            </a:rPr>
            <a:t>Size reduction, mixing and forming </a:t>
          </a:r>
        </a:p>
      </dgm:t>
    </dgm:pt>
    <dgm:pt modelId="{D53F4437-1A63-4BD9-8CAD-A06BC582B806}" type="parTrans" cxnId="{F42BA398-717C-4CD2-B3C8-169D4BC17BD4}">
      <dgm:prSet/>
      <dgm:spPr/>
      <dgm:t>
        <a:bodyPr/>
        <a:lstStyle/>
        <a:p>
          <a:pPr algn="ctr"/>
          <a:endParaRPr lang="en-GB">
            <a:latin typeface="Calibri" panose="020F0502020204030204" pitchFamily="34" charset="0"/>
            <a:cs typeface="Calibri" panose="020F0502020204030204" pitchFamily="34" charset="0"/>
          </a:endParaRPr>
        </a:p>
      </dgm:t>
    </dgm:pt>
    <dgm:pt modelId="{AA6C679A-8020-40C5-80EC-D639C338EE4E}" type="sibTrans" cxnId="{F42BA398-717C-4CD2-B3C8-169D4BC17BD4}">
      <dgm:prSet/>
      <dgm:spPr/>
      <dgm:t>
        <a:bodyPr/>
        <a:lstStyle/>
        <a:p>
          <a:pPr algn="ctr"/>
          <a:endParaRPr lang="en-GB">
            <a:latin typeface="Calibri" panose="020F0502020204030204" pitchFamily="34" charset="0"/>
            <a:cs typeface="Calibri" panose="020F0502020204030204" pitchFamily="34" charset="0"/>
          </a:endParaRPr>
        </a:p>
      </dgm:t>
    </dgm:pt>
    <dgm:pt modelId="{0C50500F-37F0-4CFE-8427-97FAC76AADB8}">
      <dgm:prSet phldrT="[Text]" custT="1"/>
      <dgm:spPr/>
      <dgm:t>
        <a:bodyPr/>
        <a:lstStyle/>
        <a:p>
          <a:pPr algn="ctr">
            <a:buNone/>
          </a:pPr>
          <a:r>
            <a:rPr lang="en-GB" sz="600" dirty="0">
              <a:latin typeface="Calibri" panose="020F0502020204030204" pitchFamily="34" charset="0"/>
              <a:cs typeface="Calibri" panose="020F0502020204030204" pitchFamily="34" charset="0"/>
            </a:rPr>
            <a:t>Cutting, slicing, chopping, mincing, pulping and pressing / Mixing, blending, homogenisation and </a:t>
          </a:r>
          <a:r>
            <a:rPr lang="en-GB" sz="600" dirty="0" err="1">
              <a:latin typeface="Calibri" panose="020F0502020204030204" pitchFamily="34" charset="0"/>
              <a:cs typeface="Calibri" panose="020F0502020204030204" pitchFamily="34" charset="0"/>
            </a:rPr>
            <a:t>conching</a:t>
          </a:r>
          <a:r>
            <a:rPr lang="en-GB" sz="600" dirty="0">
              <a:latin typeface="Calibri" panose="020F0502020204030204" pitchFamily="34" charset="0"/>
              <a:cs typeface="Calibri" panose="020F0502020204030204" pitchFamily="34" charset="0"/>
            </a:rPr>
            <a:t> / Grinding, milling and crushing / Forming/moulding and extruding </a:t>
          </a:r>
        </a:p>
      </dgm:t>
    </dgm:pt>
    <dgm:pt modelId="{DC305CC6-7159-4109-AB29-728955302543}" type="parTrans" cxnId="{4D7DE870-506B-4690-BB9E-271E452CC940}">
      <dgm:prSet/>
      <dgm:spPr/>
      <dgm:t>
        <a:bodyPr/>
        <a:lstStyle/>
        <a:p>
          <a:pPr algn="ctr"/>
          <a:endParaRPr lang="en-GB">
            <a:latin typeface="Calibri" panose="020F0502020204030204" pitchFamily="34" charset="0"/>
            <a:cs typeface="Calibri" panose="020F0502020204030204" pitchFamily="34" charset="0"/>
          </a:endParaRPr>
        </a:p>
      </dgm:t>
    </dgm:pt>
    <dgm:pt modelId="{F30D9907-E187-4E4C-94A9-FA9FD0DC4FF9}" type="sibTrans" cxnId="{4D7DE870-506B-4690-BB9E-271E452CC940}">
      <dgm:prSet/>
      <dgm:spPr/>
      <dgm:t>
        <a:bodyPr/>
        <a:lstStyle/>
        <a:p>
          <a:pPr algn="ctr"/>
          <a:endParaRPr lang="en-GB">
            <a:latin typeface="Calibri" panose="020F0502020204030204" pitchFamily="34" charset="0"/>
            <a:cs typeface="Calibri" panose="020F0502020204030204" pitchFamily="34" charset="0"/>
          </a:endParaRPr>
        </a:p>
      </dgm:t>
    </dgm:pt>
    <dgm:pt modelId="{00A3A3D5-1777-458D-88BC-167BE8ED0EB1}">
      <dgm:prSet phldrT="[Text]" custT="1"/>
      <dgm:spPr/>
      <dgm:t>
        <a:bodyPr/>
        <a:lstStyle/>
        <a:p>
          <a:pPr algn="ctr"/>
          <a:r>
            <a:rPr lang="en-GB" sz="1000" b="1">
              <a:latin typeface="Calibri" panose="020F0502020204030204" pitchFamily="34" charset="0"/>
              <a:cs typeface="Calibri" panose="020F0502020204030204" pitchFamily="34" charset="0"/>
            </a:rPr>
            <a:t>Separation techniques </a:t>
          </a:r>
          <a:endParaRPr lang="en-GB" sz="1000">
            <a:latin typeface="Calibri" panose="020F0502020204030204" pitchFamily="34" charset="0"/>
            <a:cs typeface="Calibri" panose="020F0502020204030204" pitchFamily="34" charset="0"/>
          </a:endParaRPr>
        </a:p>
      </dgm:t>
    </dgm:pt>
    <dgm:pt modelId="{B853A575-6A83-4D40-922E-DFD334C14866}" type="parTrans" cxnId="{7DEB9EC9-5ECD-4464-BFE5-576F2AE533D0}">
      <dgm:prSet/>
      <dgm:spPr/>
      <dgm:t>
        <a:bodyPr/>
        <a:lstStyle/>
        <a:p>
          <a:pPr algn="ctr"/>
          <a:endParaRPr lang="en-GB">
            <a:latin typeface="Calibri" panose="020F0502020204030204" pitchFamily="34" charset="0"/>
            <a:cs typeface="Calibri" panose="020F0502020204030204" pitchFamily="34" charset="0"/>
          </a:endParaRPr>
        </a:p>
      </dgm:t>
    </dgm:pt>
    <dgm:pt modelId="{042D1BE3-42F1-45F5-A89D-E3AA991905B0}" type="sibTrans" cxnId="{7DEB9EC9-5ECD-4464-BFE5-576F2AE533D0}">
      <dgm:prSet/>
      <dgm:spPr/>
      <dgm:t>
        <a:bodyPr/>
        <a:lstStyle/>
        <a:p>
          <a:pPr algn="ctr"/>
          <a:endParaRPr lang="en-GB">
            <a:latin typeface="Calibri" panose="020F0502020204030204" pitchFamily="34" charset="0"/>
            <a:cs typeface="Calibri" panose="020F0502020204030204" pitchFamily="34" charset="0"/>
          </a:endParaRPr>
        </a:p>
      </dgm:t>
    </dgm:pt>
    <dgm:pt modelId="{416483AB-6479-48CE-8AB6-725BB5CEF761}">
      <dgm:prSet phldrT="[Text]" custT="1"/>
      <dgm:spPr/>
      <dgm:t>
        <a:bodyPr/>
        <a:lstStyle/>
        <a:p>
          <a:pPr algn="ctr">
            <a:buNone/>
          </a:pPr>
          <a:r>
            <a:rPr lang="en-GB" sz="600" dirty="0">
              <a:latin typeface="Calibri" panose="020F0502020204030204" pitchFamily="34" charset="0"/>
              <a:cs typeface="Calibri" panose="020F0502020204030204" pitchFamily="34" charset="0"/>
            </a:rPr>
            <a:t>Extraction / De-ionisation / Fining / Centrifugation and sedimentation / Filtration / Membrane separation / Crystallisation / Removal of free fatty acids by neutralisation / Bleaching / Deodorisation by stream stripping / Decolourisation / Distillation </a:t>
          </a:r>
        </a:p>
      </dgm:t>
    </dgm:pt>
    <dgm:pt modelId="{894EB1F3-FBDF-4449-81A9-359CA556A387}" type="parTrans" cxnId="{7D4A9A5E-015A-45F7-B3FB-3034B9B838D4}">
      <dgm:prSet/>
      <dgm:spPr/>
      <dgm:t>
        <a:bodyPr/>
        <a:lstStyle/>
        <a:p>
          <a:pPr algn="ctr"/>
          <a:endParaRPr lang="en-GB">
            <a:latin typeface="Calibri" panose="020F0502020204030204" pitchFamily="34" charset="0"/>
            <a:cs typeface="Calibri" panose="020F0502020204030204" pitchFamily="34" charset="0"/>
          </a:endParaRPr>
        </a:p>
      </dgm:t>
    </dgm:pt>
    <dgm:pt modelId="{70832CCE-45FB-45C9-AC60-88AE9F7D8AA8}" type="sibTrans" cxnId="{7D4A9A5E-015A-45F7-B3FB-3034B9B838D4}">
      <dgm:prSet/>
      <dgm:spPr/>
      <dgm:t>
        <a:bodyPr/>
        <a:lstStyle/>
        <a:p>
          <a:pPr algn="ctr"/>
          <a:endParaRPr lang="en-GB">
            <a:latin typeface="Calibri" panose="020F0502020204030204" pitchFamily="34" charset="0"/>
            <a:cs typeface="Calibri" panose="020F0502020204030204" pitchFamily="34" charset="0"/>
          </a:endParaRPr>
        </a:p>
      </dgm:t>
    </dgm:pt>
    <dgm:pt modelId="{FF2A0649-3B0C-4800-967A-7BA3DCE70B79}">
      <dgm:prSet custT="1"/>
      <dgm:spPr/>
      <dgm:t>
        <a:bodyPr/>
        <a:lstStyle/>
        <a:p>
          <a:pPr algn="ctr"/>
          <a:r>
            <a:rPr lang="en-GB" sz="1000" b="1">
              <a:latin typeface="Calibri" panose="020F0502020204030204" pitchFamily="34" charset="0"/>
              <a:cs typeface="Calibri" panose="020F0502020204030204" pitchFamily="34" charset="0"/>
            </a:rPr>
            <a:t>Heat processing </a:t>
          </a:r>
          <a:endParaRPr lang="en-GB" sz="1000">
            <a:latin typeface="Calibri" panose="020F0502020204030204" pitchFamily="34" charset="0"/>
            <a:cs typeface="Calibri" panose="020F0502020204030204" pitchFamily="34" charset="0"/>
          </a:endParaRPr>
        </a:p>
      </dgm:t>
    </dgm:pt>
    <dgm:pt modelId="{3C94E6F4-86CC-46D9-9E31-51B9A7AA48B5}" type="parTrans" cxnId="{58020638-007F-468D-A0BC-BBEF473F0DF2}">
      <dgm:prSet/>
      <dgm:spPr/>
      <dgm:t>
        <a:bodyPr/>
        <a:lstStyle/>
        <a:p>
          <a:pPr algn="ctr"/>
          <a:endParaRPr lang="en-GB">
            <a:latin typeface="Calibri" panose="020F0502020204030204" pitchFamily="34" charset="0"/>
            <a:cs typeface="Calibri" panose="020F0502020204030204" pitchFamily="34" charset="0"/>
          </a:endParaRPr>
        </a:p>
      </dgm:t>
    </dgm:pt>
    <dgm:pt modelId="{ABEF8AEC-47EF-4306-963A-8E2F676C77DD}" type="sibTrans" cxnId="{58020638-007F-468D-A0BC-BBEF473F0DF2}">
      <dgm:prSet/>
      <dgm:spPr/>
      <dgm:t>
        <a:bodyPr/>
        <a:lstStyle/>
        <a:p>
          <a:pPr algn="ctr"/>
          <a:endParaRPr lang="en-GB">
            <a:latin typeface="Calibri" panose="020F0502020204030204" pitchFamily="34" charset="0"/>
            <a:cs typeface="Calibri" panose="020F0502020204030204" pitchFamily="34" charset="0"/>
          </a:endParaRPr>
        </a:p>
      </dgm:t>
    </dgm:pt>
    <dgm:pt modelId="{D08F3221-0BCB-4618-AFBE-140CA6C1DB23}">
      <dgm:prSet custT="1"/>
      <dgm:spPr/>
      <dgm:t>
        <a:bodyPr/>
        <a:lstStyle/>
        <a:p>
          <a:pPr algn="ctr">
            <a:buNone/>
          </a:pPr>
          <a:r>
            <a:rPr lang="en-GB" sz="600" dirty="0">
              <a:latin typeface="Calibri" panose="020F0502020204030204" pitchFamily="34" charset="0"/>
              <a:cs typeface="Calibri" panose="020F0502020204030204" pitchFamily="34" charset="0"/>
            </a:rPr>
            <a:t>Melting / Blanching / Cooking and boiling / Baking / Roasting / Frying / Tempering / Pasteurisation, sterilisation and UHT processing </a:t>
          </a:r>
        </a:p>
      </dgm:t>
    </dgm:pt>
    <dgm:pt modelId="{4E9D7FA7-C73E-45E1-B287-0860652C8E66}" type="parTrans" cxnId="{EAABA96F-637B-4E45-8338-3769AA759C6E}">
      <dgm:prSet/>
      <dgm:spPr/>
      <dgm:t>
        <a:bodyPr/>
        <a:lstStyle/>
        <a:p>
          <a:pPr algn="ctr"/>
          <a:endParaRPr lang="en-GB">
            <a:latin typeface="Calibri" panose="020F0502020204030204" pitchFamily="34" charset="0"/>
            <a:cs typeface="Calibri" panose="020F0502020204030204" pitchFamily="34" charset="0"/>
          </a:endParaRPr>
        </a:p>
      </dgm:t>
    </dgm:pt>
    <dgm:pt modelId="{7FB2BC3E-6013-4991-BFA0-8E7B72557686}" type="sibTrans" cxnId="{EAABA96F-637B-4E45-8338-3769AA759C6E}">
      <dgm:prSet/>
      <dgm:spPr/>
      <dgm:t>
        <a:bodyPr/>
        <a:lstStyle/>
        <a:p>
          <a:pPr algn="ctr"/>
          <a:endParaRPr lang="en-GB">
            <a:latin typeface="Calibri" panose="020F0502020204030204" pitchFamily="34" charset="0"/>
            <a:cs typeface="Calibri" panose="020F0502020204030204" pitchFamily="34" charset="0"/>
          </a:endParaRPr>
        </a:p>
      </dgm:t>
    </dgm:pt>
    <dgm:pt modelId="{0CCA7806-7101-42F3-87B2-679C67CDB04C}">
      <dgm:prSet custT="1"/>
      <dgm:spPr/>
      <dgm:t>
        <a:bodyPr/>
        <a:lstStyle/>
        <a:p>
          <a:pPr algn="ctr"/>
          <a:r>
            <a:rPr lang="en-GB" sz="1000" b="1" dirty="0">
              <a:latin typeface="Calibri" panose="020F0502020204030204" pitchFamily="34" charset="0"/>
              <a:cs typeface="Calibri" panose="020F0502020204030204" pitchFamily="34" charset="0"/>
            </a:rPr>
            <a:t>Concentration by heat </a:t>
          </a:r>
          <a:endParaRPr lang="en-GB" sz="1000" dirty="0">
            <a:latin typeface="Calibri" panose="020F0502020204030204" pitchFamily="34" charset="0"/>
            <a:cs typeface="Calibri" panose="020F0502020204030204" pitchFamily="34" charset="0"/>
          </a:endParaRPr>
        </a:p>
      </dgm:t>
    </dgm:pt>
    <dgm:pt modelId="{C7CC8F6A-8B20-4798-A8BE-22145AD6D246}" type="parTrans" cxnId="{A87D2947-B652-49D6-8664-4DE31CA4CBDF}">
      <dgm:prSet/>
      <dgm:spPr/>
      <dgm:t>
        <a:bodyPr/>
        <a:lstStyle/>
        <a:p>
          <a:pPr algn="ctr"/>
          <a:endParaRPr lang="en-GB">
            <a:latin typeface="Calibri" panose="020F0502020204030204" pitchFamily="34" charset="0"/>
            <a:cs typeface="Calibri" panose="020F0502020204030204" pitchFamily="34" charset="0"/>
          </a:endParaRPr>
        </a:p>
      </dgm:t>
    </dgm:pt>
    <dgm:pt modelId="{0436B25E-71E1-442D-9117-84B282D0764F}" type="sibTrans" cxnId="{A87D2947-B652-49D6-8664-4DE31CA4CBDF}">
      <dgm:prSet/>
      <dgm:spPr/>
      <dgm:t>
        <a:bodyPr/>
        <a:lstStyle/>
        <a:p>
          <a:pPr algn="ctr"/>
          <a:endParaRPr lang="en-GB">
            <a:latin typeface="Calibri" panose="020F0502020204030204" pitchFamily="34" charset="0"/>
            <a:cs typeface="Calibri" panose="020F0502020204030204" pitchFamily="34" charset="0"/>
          </a:endParaRPr>
        </a:p>
      </dgm:t>
    </dgm:pt>
    <dgm:pt modelId="{BA7E7578-0295-4D10-BC64-3865181DE9CE}">
      <dgm:prSet custT="1"/>
      <dgm:spPr/>
      <dgm:t>
        <a:bodyPr/>
        <a:lstStyle/>
        <a:p>
          <a:pPr algn="ctr">
            <a:buNone/>
          </a:pPr>
          <a:r>
            <a:rPr lang="en-GB" sz="600" dirty="0">
              <a:latin typeface="Calibri" panose="020F0502020204030204" pitchFamily="34" charset="0"/>
              <a:cs typeface="Calibri" panose="020F0502020204030204" pitchFamily="34" charset="0"/>
            </a:rPr>
            <a:t>Evaporation (liquid to liquid) / Drying (liquid to solid) / Dehydration (solid to solid) </a:t>
          </a:r>
        </a:p>
      </dgm:t>
    </dgm:pt>
    <dgm:pt modelId="{93C92D0E-00D1-4883-812B-4CA213E774E4}" type="parTrans" cxnId="{6620F832-6B02-4A5D-AB33-70A0B0EC92E5}">
      <dgm:prSet/>
      <dgm:spPr/>
      <dgm:t>
        <a:bodyPr/>
        <a:lstStyle/>
        <a:p>
          <a:pPr algn="ctr"/>
          <a:endParaRPr lang="en-GB">
            <a:latin typeface="Calibri" panose="020F0502020204030204" pitchFamily="34" charset="0"/>
            <a:cs typeface="Calibri" panose="020F0502020204030204" pitchFamily="34" charset="0"/>
          </a:endParaRPr>
        </a:p>
      </dgm:t>
    </dgm:pt>
    <dgm:pt modelId="{CD9FB478-80B2-4A17-9852-556812AA59E4}" type="sibTrans" cxnId="{6620F832-6B02-4A5D-AB33-70A0B0EC92E5}">
      <dgm:prSet/>
      <dgm:spPr/>
      <dgm:t>
        <a:bodyPr/>
        <a:lstStyle/>
        <a:p>
          <a:pPr algn="ctr"/>
          <a:endParaRPr lang="en-GB">
            <a:latin typeface="Calibri" panose="020F0502020204030204" pitchFamily="34" charset="0"/>
            <a:cs typeface="Calibri" panose="020F0502020204030204" pitchFamily="34" charset="0"/>
          </a:endParaRPr>
        </a:p>
      </dgm:t>
    </dgm:pt>
    <dgm:pt modelId="{B1E385B4-6D99-4519-8F85-79B81145FF34}">
      <dgm:prSet custT="1"/>
      <dgm:spPr/>
      <dgm:t>
        <a:bodyPr/>
        <a:lstStyle/>
        <a:p>
          <a:pPr algn="ctr"/>
          <a:r>
            <a:rPr lang="en-GB" sz="1000" b="1">
              <a:latin typeface="Calibri" panose="020F0502020204030204" pitchFamily="34" charset="0"/>
              <a:cs typeface="Calibri" panose="020F0502020204030204" pitchFamily="34" charset="0"/>
            </a:rPr>
            <a:t>Processing by removal of heat </a:t>
          </a:r>
          <a:endParaRPr lang="en-GB" sz="1000">
            <a:latin typeface="Calibri" panose="020F0502020204030204" pitchFamily="34" charset="0"/>
            <a:cs typeface="Calibri" panose="020F0502020204030204" pitchFamily="34" charset="0"/>
          </a:endParaRPr>
        </a:p>
      </dgm:t>
    </dgm:pt>
    <dgm:pt modelId="{E049F791-0A6D-4152-A974-E8523BEF47D3}" type="parTrans" cxnId="{23D79524-77DE-461A-9674-A233AC6467C8}">
      <dgm:prSet/>
      <dgm:spPr/>
      <dgm:t>
        <a:bodyPr/>
        <a:lstStyle/>
        <a:p>
          <a:pPr algn="ctr"/>
          <a:endParaRPr lang="en-GB">
            <a:latin typeface="Calibri" panose="020F0502020204030204" pitchFamily="34" charset="0"/>
            <a:cs typeface="Calibri" panose="020F0502020204030204" pitchFamily="34" charset="0"/>
          </a:endParaRPr>
        </a:p>
      </dgm:t>
    </dgm:pt>
    <dgm:pt modelId="{B234657D-A0E1-4ACF-839C-4A972DDDC2D1}" type="sibTrans" cxnId="{23D79524-77DE-461A-9674-A233AC6467C8}">
      <dgm:prSet/>
      <dgm:spPr/>
      <dgm:t>
        <a:bodyPr/>
        <a:lstStyle/>
        <a:p>
          <a:pPr algn="ctr"/>
          <a:endParaRPr lang="en-GB">
            <a:latin typeface="Calibri" panose="020F0502020204030204" pitchFamily="34" charset="0"/>
            <a:cs typeface="Calibri" panose="020F0502020204030204" pitchFamily="34" charset="0"/>
          </a:endParaRPr>
        </a:p>
      </dgm:t>
    </dgm:pt>
    <dgm:pt modelId="{AC4C33A4-3529-4CAF-88C9-514330EB384F}">
      <dgm:prSet custT="1"/>
      <dgm:spPr/>
      <dgm:t>
        <a:bodyPr/>
        <a:lstStyle/>
        <a:p>
          <a:pPr algn="ctr">
            <a:buNone/>
          </a:pPr>
          <a:r>
            <a:rPr lang="en-GB" sz="600" dirty="0">
              <a:latin typeface="Calibri" panose="020F0502020204030204" pitchFamily="34" charset="0"/>
              <a:cs typeface="Calibri" panose="020F0502020204030204" pitchFamily="34" charset="0"/>
            </a:rPr>
            <a:t>Cooling, chilling and cold stabilisation / Freezing / Freeze-drying/lyophilisation </a:t>
          </a:r>
        </a:p>
      </dgm:t>
    </dgm:pt>
    <dgm:pt modelId="{E274B9DA-D48B-4B16-B0E9-883556269321}" type="parTrans" cxnId="{5D69BE47-07B5-4805-B0D1-762B9C31D357}">
      <dgm:prSet/>
      <dgm:spPr/>
      <dgm:t>
        <a:bodyPr/>
        <a:lstStyle/>
        <a:p>
          <a:pPr algn="ctr"/>
          <a:endParaRPr lang="en-GB">
            <a:latin typeface="Calibri" panose="020F0502020204030204" pitchFamily="34" charset="0"/>
            <a:cs typeface="Calibri" panose="020F0502020204030204" pitchFamily="34" charset="0"/>
          </a:endParaRPr>
        </a:p>
      </dgm:t>
    </dgm:pt>
    <dgm:pt modelId="{2D3FC65A-420C-407D-94D7-37F0E8C83802}" type="sibTrans" cxnId="{5D69BE47-07B5-4805-B0D1-762B9C31D357}">
      <dgm:prSet/>
      <dgm:spPr/>
      <dgm:t>
        <a:bodyPr/>
        <a:lstStyle/>
        <a:p>
          <a:pPr algn="ctr"/>
          <a:endParaRPr lang="en-GB">
            <a:latin typeface="Calibri" panose="020F0502020204030204" pitchFamily="34" charset="0"/>
            <a:cs typeface="Calibri" panose="020F0502020204030204" pitchFamily="34" charset="0"/>
          </a:endParaRPr>
        </a:p>
      </dgm:t>
    </dgm:pt>
    <dgm:pt modelId="{91310163-1C17-4FFC-AF24-AE95B7B2E90B}">
      <dgm:prSet custT="1"/>
      <dgm:spPr/>
      <dgm:t>
        <a:bodyPr/>
        <a:lstStyle/>
        <a:p>
          <a:pPr algn="ctr"/>
          <a:r>
            <a:rPr lang="en-GB" sz="1000" b="1">
              <a:latin typeface="Calibri" panose="020F0502020204030204" pitchFamily="34" charset="0"/>
              <a:cs typeface="Calibri" panose="020F0502020204030204" pitchFamily="34" charset="0"/>
            </a:rPr>
            <a:t>Post-processing operations </a:t>
          </a:r>
          <a:endParaRPr lang="en-GB" sz="1000">
            <a:latin typeface="Calibri" panose="020F0502020204030204" pitchFamily="34" charset="0"/>
            <a:cs typeface="Calibri" panose="020F0502020204030204" pitchFamily="34" charset="0"/>
          </a:endParaRPr>
        </a:p>
      </dgm:t>
    </dgm:pt>
    <dgm:pt modelId="{A6275B78-CD1C-4C39-AA8F-73E4AF0339C3}" type="parTrans" cxnId="{FE5968B7-B221-44AE-87BB-8633E38F92FD}">
      <dgm:prSet/>
      <dgm:spPr/>
      <dgm:t>
        <a:bodyPr/>
        <a:lstStyle/>
        <a:p>
          <a:pPr algn="ctr"/>
          <a:endParaRPr lang="en-GB">
            <a:latin typeface="Calibri" panose="020F0502020204030204" pitchFamily="34" charset="0"/>
            <a:cs typeface="Calibri" panose="020F0502020204030204" pitchFamily="34" charset="0"/>
          </a:endParaRPr>
        </a:p>
      </dgm:t>
    </dgm:pt>
    <dgm:pt modelId="{E65292FE-EBA0-4E1A-A71B-112AC2EC3E82}" type="sibTrans" cxnId="{FE5968B7-B221-44AE-87BB-8633E38F92FD}">
      <dgm:prSet/>
      <dgm:spPr/>
      <dgm:t>
        <a:bodyPr/>
        <a:lstStyle/>
        <a:p>
          <a:pPr algn="ctr"/>
          <a:endParaRPr lang="en-GB">
            <a:latin typeface="Calibri" panose="020F0502020204030204" pitchFamily="34" charset="0"/>
            <a:cs typeface="Calibri" panose="020F0502020204030204" pitchFamily="34" charset="0"/>
          </a:endParaRPr>
        </a:p>
      </dgm:t>
    </dgm:pt>
    <dgm:pt modelId="{0A9F0876-776F-4ACA-B548-021E3B127698}">
      <dgm:prSet custT="1"/>
      <dgm:spPr/>
      <dgm:t>
        <a:bodyPr/>
        <a:lstStyle/>
        <a:p>
          <a:pPr algn="ctr">
            <a:buNone/>
          </a:pPr>
          <a:r>
            <a:rPr lang="en-GB" sz="600" dirty="0">
              <a:latin typeface="Calibri" panose="020F0502020204030204" pitchFamily="34" charset="0"/>
              <a:cs typeface="Calibri" panose="020F0502020204030204" pitchFamily="34" charset="0"/>
            </a:rPr>
            <a:t>Packing and filling / Gas flushing and storage under gas </a:t>
          </a:r>
        </a:p>
      </dgm:t>
    </dgm:pt>
    <dgm:pt modelId="{55DC6DA6-2774-4908-8108-0DE38F9310D1}" type="parTrans" cxnId="{79C7D17C-DD44-4924-9D58-298560078562}">
      <dgm:prSet/>
      <dgm:spPr/>
      <dgm:t>
        <a:bodyPr/>
        <a:lstStyle/>
        <a:p>
          <a:pPr algn="ctr"/>
          <a:endParaRPr lang="en-GB">
            <a:latin typeface="Calibri" panose="020F0502020204030204" pitchFamily="34" charset="0"/>
            <a:cs typeface="Calibri" panose="020F0502020204030204" pitchFamily="34" charset="0"/>
          </a:endParaRPr>
        </a:p>
      </dgm:t>
    </dgm:pt>
    <dgm:pt modelId="{341CA7EE-5AA7-48F9-BE50-0E08571295FB}" type="sibTrans" cxnId="{79C7D17C-DD44-4924-9D58-298560078562}">
      <dgm:prSet/>
      <dgm:spPr/>
      <dgm:t>
        <a:bodyPr/>
        <a:lstStyle/>
        <a:p>
          <a:pPr algn="ctr"/>
          <a:endParaRPr lang="en-GB">
            <a:latin typeface="Calibri" panose="020F0502020204030204" pitchFamily="34" charset="0"/>
            <a:cs typeface="Calibri" panose="020F0502020204030204" pitchFamily="34" charset="0"/>
          </a:endParaRPr>
        </a:p>
      </dgm:t>
    </dgm:pt>
    <dgm:pt modelId="{7C813078-FB77-4700-B019-FC550D02FFB4}">
      <dgm:prSet custT="1"/>
      <dgm:spPr/>
      <dgm:t>
        <a:bodyPr/>
        <a:lstStyle/>
        <a:p>
          <a:pPr algn="ctr"/>
          <a:r>
            <a:rPr lang="en-GB" sz="1000" b="1">
              <a:latin typeface="Calibri" panose="020F0502020204030204" pitchFamily="34" charset="0"/>
              <a:cs typeface="Calibri" panose="020F0502020204030204" pitchFamily="34" charset="0"/>
            </a:rPr>
            <a:t>Utility processes </a:t>
          </a:r>
          <a:endParaRPr lang="en-GB" sz="1000">
            <a:latin typeface="Calibri" panose="020F0502020204030204" pitchFamily="34" charset="0"/>
            <a:cs typeface="Calibri" panose="020F0502020204030204" pitchFamily="34" charset="0"/>
          </a:endParaRPr>
        </a:p>
      </dgm:t>
    </dgm:pt>
    <dgm:pt modelId="{548A3095-07FB-4577-860A-9F4D469BA6A6}" type="parTrans" cxnId="{B0908126-6965-45C6-AEEF-BF69BFBBE697}">
      <dgm:prSet/>
      <dgm:spPr/>
      <dgm:t>
        <a:bodyPr/>
        <a:lstStyle/>
        <a:p>
          <a:pPr algn="ctr"/>
          <a:endParaRPr lang="en-GB">
            <a:latin typeface="Calibri" panose="020F0502020204030204" pitchFamily="34" charset="0"/>
            <a:cs typeface="Calibri" panose="020F0502020204030204" pitchFamily="34" charset="0"/>
          </a:endParaRPr>
        </a:p>
      </dgm:t>
    </dgm:pt>
    <dgm:pt modelId="{4C71D444-53DF-4A45-A3B7-95B5BD689371}" type="sibTrans" cxnId="{B0908126-6965-45C6-AEEF-BF69BFBBE697}">
      <dgm:prSet/>
      <dgm:spPr/>
      <dgm:t>
        <a:bodyPr/>
        <a:lstStyle/>
        <a:p>
          <a:pPr algn="ctr"/>
          <a:endParaRPr lang="en-GB">
            <a:latin typeface="Calibri" panose="020F0502020204030204" pitchFamily="34" charset="0"/>
            <a:cs typeface="Calibri" panose="020F0502020204030204" pitchFamily="34" charset="0"/>
          </a:endParaRPr>
        </a:p>
      </dgm:t>
    </dgm:pt>
    <dgm:pt modelId="{BA93EFB7-7E22-43A0-897E-0EAC7B799BCC}">
      <dgm:prSet custT="1"/>
      <dgm:spPr/>
      <dgm:t>
        <a:bodyPr/>
        <a:lstStyle/>
        <a:p>
          <a:pPr algn="ctr">
            <a:buNone/>
          </a:pPr>
          <a:r>
            <a:rPr lang="en-GB" sz="600" dirty="0">
              <a:latin typeface="Calibri" panose="020F0502020204030204" pitchFamily="34" charset="0"/>
              <a:cs typeface="Calibri" panose="020F0502020204030204" pitchFamily="34" charset="0"/>
            </a:rPr>
            <a:t>Cleaning and disinfection / Energy generation and consumption / Water treatment / Vacuum generation / Refrigeration / Compressed air generation</a:t>
          </a:r>
        </a:p>
      </dgm:t>
    </dgm:pt>
    <dgm:pt modelId="{DD8EBCEA-D5C4-4C90-9172-FA2AC956F475}" type="parTrans" cxnId="{EB714449-3848-4018-B186-11C7FB9AEA90}">
      <dgm:prSet/>
      <dgm:spPr/>
      <dgm:t>
        <a:bodyPr/>
        <a:lstStyle/>
        <a:p>
          <a:pPr algn="ctr"/>
          <a:endParaRPr lang="en-GB">
            <a:latin typeface="Calibri" panose="020F0502020204030204" pitchFamily="34" charset="0"/>
            <a:cs typeface="Calibri" panose="020F0502020204030204" pitchFamily="34" charset="0"/>
          </a:endParaRPr>
        </a:p>
      </dgm:t>
    </dgm:pt>
    <dgm:pt modelId="{DDA672B2-1422-4F9E-AF1C-871D703E3B67}" type="sibTrans" cxnId="{EB714449-3848-4018-B186-11C7FB9AEA90}">
      <dgm:prSet/>
      <dgm:spPr/>
      <dgm:t>
        <a:bodyPr/>
        <a:lstStyle/>
        <a:p>
          <a:pPr algn="ctr"/>
          <a:endParaRPr lang="en-GB">
            <a:latin typeface="Calibri" panose="020F0502020204030204" pitchFamily="34" charset="0"/>
            <a:cs typeface="Calibri" panose="020F0502020204030204" pitchFamily="34" charset="0"/>
          </a:endParaRPr>
        </a:p>
      </dgm:t>
    </dgm:pt>
    <dgm:pt modelId="{C31C5B49-BA34-44FE-BD7A-EE43092B29C0}">
      <dgm:prSet custT="1"/>
      <dgm:spPr/>
      <dgm:t>
        <a:bodyPr/>
        <a:lstStyle/>
        <a:p>
          <a:pPr algn="ctr"/>
          <a:r>
            <a:rPr lang="en-GB" sz="1000" b="1">
              <a:latin typeface="Calibri" panose="020F0502020204030204" pitchFamily="34" charset="0"/>
              <a:cs typeface="Calibri" panose="020F0502020204030204" pitchFamily="34" charset="0"/>
            </a:rPr>
            <a:t>Product processing technology </a:t>
          </a:r>
          <a:endParaRPr lang="en-GB" sz="1000">
            <a:latin typeface="Calibri" panose="020F0502020204030204" pitchFamily="34" charset="0"/>
            <a:cs typeface="Calibri" panose="020F0502020204030204" pitchFamily="34" charset="0"/>
          </a:endParaRPr>
        </a:p>
      </dgm:t>
    </dgm:pt>
    <dgm:pt modelId="{15B24361-FDFE-44C5-AF70-DD08BCEBCB03}" type="parTrans" cxnId="{29E500C0-D403-4844-8C7D-E44891C202EC}">
      <dgm:prSet/>
      <dgm:spPr/>
      <dgm:t>
        <a:bodyPr/>
        <a:lstStyle/>
        <a:p>
          <a:pPr algn="ctr"/>
          <a:endParaRPr lang="en-GB">
            <a:latin typeface="Calibri" panose="020F0502020204030204" pitchFamily="34" charset="0"/>
            <a:cs typeface="Calibri" panose="020F0502020204030204" pitchFamily="34" charset="0"/>
          </a:endParaRPr>
        </a:p>
      </dgm:t>
    </dgm:pt>
    <dgm:pt modelId="{192FDED8-9F7B-4192-A3D8-CCC6A0E7EC8E}" type="sibTrans" cxnId="{29E500C0-D403-4844-8C7D-E44891C202EC}">
      <dgm:prSet/>
      <dgm:spPr/>
      <dgm:t>
        <a:bodyPr/>
        <a:lstStyle/>
        <a:p>
          <a:pPr algn="ctr"/>
          <a:endParaRPr lang="en-GB">
            <a:latin typeface="Calibri" panose="020F0502020204030204" pitchFamily="34" charset="0"/>
            <a:cs typeface="Calibri" panose="020F0502020204030204" pitchFamily="34" charset="0"/>
          </a:endParaRPr>
        </a:p>
      </dgm:t>
    </dgm:pt>
    <dgm:pt modelId="{42C41E73-3681-427E-8342-AA614E392CC6}">
      <dgm:prSet custT="1"/>
      <dgm:spPr/>
      <dgm:t>
        <a:bodyPr/>
        <a:lstStyle/>
        <a:p>
          <a:pPr algn="ctr">
            <a:buNone/>
          </a:pPr>
          <a:r>
            <a:rPr lang="en-GB" sz="600" dirty="0">
              <a:latin typeface="Calibri" panose="020F0502020204030204" pitchFamily="34" charset="0"/>
              <a:cs typeface="Calibri" panose="020F0502020204030204" pitchFamily="34" charset="0"/>
            </a:rPr>
            <a:t>Soaking / Dissolving / Solubilisation, alkalising / Fermentation / Coagulation / Germination / Brining, curing and pickling / Smoking / Hardening / </a:t>
          </a:r>
          <a:r>
            <a:rPr lang="en-GB" sz="600" dirty="0" err="1">
              <a:latin typeface="Calibri" panose="020F0502020204030204" pitchFamily="34" charset="0"/>
              <a:cs typeface="Calibri" panose="020F0502020204030204" pitchFamily="34" charset="0"/>
            </a:rPr>
            <a:t>Sulphitation</a:t>
          </a:r>
          <a:r>
            <a:rPr lang="en-GB" sz="600" dirty="0">
              <a:latin typeface="Calibri" panose="020F0502020204030204" pitchFamily="34" charset="0"/>
              <a:cs typeface="Calibri" panose="020F0502020204030204" pitchFamily="34" charset="0"/>
            </a:rPr>
            <a:t> / Carbonatation / Carbonation / Coating, spraying, enrobing, agglomeration, encapsulation / Ageing </a:t>
          </a:r>
        </a:p>
      </dgm:t>
    </dgm:pt>
    <dgm:pt modelId="{14E898BE-4C13-4D62-8905-C42C1818C5D9}" type="parTrans" cxnId="{6B362A68-0753-4CDE-92F3-A94FC41C804F}">
      <dgm:prSet/>
      <dgm:spPr/>
      <dgm:t>
        <a:bodyPr/>
        <a:lstStyle/>
        <a:p>
          <a:pPr algn="ctr"/>
          <a:endParaRPr lang="en-GB">
            <a:latin typeface="Calibri" panose="020F0502020204030204" pitchFamily="34" charset="0"/>
            <a:cs typeface="Calibri" panose="020F0502020204030204" pitchFamily="34" charset="0"/>
          </a:endParaRPr>
        </a:p>
      </dgm:t>
    </dgm:pt>
    <dgm:pt modelId="{C7054E84-BE0A-4FCD-B801-D7E0D8228896}" type="sibTrans" cxnId="{6B362A68-0753-4CDE-92F3-A94FC41C804F}">
      <dgm:prSet/>
      <dgm:spPr/>
      <dgm:t>
        <a:bodyPr/>
        <a:lstStyle/>
        <a:p>
          <a:pPr algn="ctr"/>
          <a:endParaRPr lang="en-GB">
            <a:latin typeface="Calibri" panose="020F0502020204030204" pitchFamily="34" charset="0"/>
            <a:cs typeface="Calibri" panose="020F0502020204030204" pitchFamily="34" charset="0"/>
          </a:endParaRPr>
        </a:p>
      </dgm:t>
    </dgm:pt>
    <dgm:pt modelId="{7475202A-4B8B-420F-96BB-7F7C0A2B530F}" type="pres">
      <dgm:prSet presAssocID="{BD4CC7E6-4DCC-4674-BBD3-C6173024816A}" presName="linear" presStyleCnt="0">
        <dgm:presLayoutVars>
          <dgm:animLvl val="lvl"/>
          <dgm:resizeHandles val="exact"/>
        </dgm:presLayoutVars>
      </dgm:prSet>
      <dgm:spPr/>
    </dgm:pt>
    <dgm:pt modelId="{AA175362-882E-446E-B456-5344B6989334}" type="pres">
      <dgm:prSet presAssocID="{CB695B88-3FF6-4224-A554-D063FD590A04}" presName="parentText" presStyleLbl="node1" presStyleIdx="0" presStyleCnt="9">
        <dgm:presLayoutVars>
          <dgm:chMax val="0"/>
          <dgm:bulletEnabled val="1"/>
        </dgm:presLayoutVars>
      </dgm:prSet>
      <dgm:spPr/>
    </dgm:pt>
    <dgm:pt modelId="{83964083-5A5A-4625-9754-3C13B8490D7B}" type="pres">
      <dgm:prSet presAssocID="{CB695B88-3FF6-4224-A554-D063FD590A04}" presName="childText" presStyleLbl="revTx" presStyleIdx="0" presStyleCnt="9">
        <dgm:presLayoutVars>
          <dgm:bulletEnabled val="1"/>
        </dgm:presLayoutVars>
      </dgm:prSet>
      <dgm:spPr/>
    </dgm:pt>
    <dgm:pt modelId="{DAD7371E-E374-4C57-82D8-B96419F8310A}" type="pres">
      <dgm:prSet presAssocID="{539AD0FC-CA11-4709-B049-CFABC0534840}" presName="parentText" presStyleLbl="node1" presStyleIdx="1" presStyleCnt="9">
        <dgm:presLayoutVars>
          <dgm:chMax val="0"/>
          <dgm:bulletEnabled val="1"/>
        </dgm:presLayoutVars>
      </dgm:prSet>
      <dgm:spPr/>
    </dgm:pt>
    <dgm:pt modelId="{393DF209-4F6A-4278-BA40-FE9F83662F1D}" type="pres">
      <dgm:prSet presAssocID="{539AD0FC-CA11-4709-B049-CFABC0534840}" presName="childText" presStyleLbl="revTx" presStyleIdx="1" presStyleCnt="9">
        <dgm:presLayoutVars>
          <dgm:bulletEnabled val="1"/>
        </dgm:presLayoutVars>
      </dgm:prSet>
      <dgm:spPr/>
    </dgm:pt>
    <dgm:pt modelId="{034B7491-CB8E-4F6D-B9AB-DBF61F7C2051}" type="pres">
      <dgm:prSet presAssocID="{00A3A3D5-1777-458D-88BC-167BE8ED0EB1}" presName="parentText" presStyleLbl="node1" presStyleIdx="2" presStyleCnt="9">
        <dgm:presLayoutVars>
          <dgm:chMax val="0"/>
          <dgm:bulletEnabled val="1"/>
        </dgm:presLayoutVars>
      </dgm:prSet>
      <dgm:spPr/>
    </dgm:pt>
    <dgm:pt modelId="{6EB80457-3D7D-4AE7-9FB0-D0FD053FF766}" type="pres">
      <dgm:prSet presAssocID="{00A3A3D5-1777-458D-88BC-167BE8ED0EB1}" presName="childText" presStyleLbl="revTx" presStyleIdx="2" presStyleCnt="9">
        <dgm:presLayoutVars>
          <dgm:bulletEnabled val="1"/>
        </dgm:presLayoutVars>
      </dgm:prSet>
      <dgm:spPr/>
    </dgm:pt>
    <dgm:pt modelId="{91D24FFC-008F-4E4D-B250-6F72AEA6FCA7}" type="pres">
      <dgm:prSet presAssocID="{C31C5B49-BA34-44FE-BD7A-EE43092B29C0}" presName="parentText" presStyleLbl="node1" presStyleIdx="3" presStyleCnt="9">
        <dgm:presLayoutVars>
          <dgm:chMax val="0"/>
          <dgm:bulletEnabled val="1"/>
        </dgm:presLayoutVars>
      </dgm:prSet>
      <dgm:spPr/>
    </dgm:pt>
    <dgm:pt modelId="{1372F2D0-8453-4F0A-9B88-06D4483D16A9}" type="pres">
      <dgm:prSet presAssocID="{C31C5B49-BA34-44FE-BD7A-EE43092B29C0}" presName="childText" presStyleLbl="revTx" presStyleIdx="3" presStyleCnt="9">
        <dgm:presLayoutVars>
          <dgm:bulletEnabled val="1"/>
        </dgm:presLayoutVars>
      </dgm:prSet>
      <dgm:spPr/>
    </dgm:pt>
    <dgm:pt modelId="{4CB52B16-0CDE-46A7-8F76-879CA09AD5F4}" type="pres">
      <dgm:prSet presAssocID="{FF2A0649-3B0C-4800-967A-7BA3DCE70B79}" presName="parentText" presStyleLbl="node1" presStyleIdx="4" presStyleCnt="9">
        <dgm:presLayoutVars>
          <dgm:chMax val="0"/>
          <dgm:bulletEnabled val="1"/>
        </dgm:presLayoutVars>
      </dgm:prSet>
      <dgm:spPr/>
    </dgm:pt>
    <dgm:pt modelId="{B94F03F3-2343-4E2A-94C6-7C88815B4208}" type="pres">
      <dgm:prSet presAssocID="{FF2A0649-3B0C-4800-967A-7BA3DCE70B79}" presName="childText" presStyleLbl="revTx" presStyleIdx="4" presStyleCnt="9">
        <dgm:presLayoutVars>
          <dgm:bulletEnabled val="1"/>
        </dgm:presLayoutVars>
      </dgm:prSet>
      <dgm:spPr/>
    </dgm:pt>
    <dgm:pt modelId="{BFEC0131-C875-4A74-B1B5-9222D5ECE4B6}" type="pres">
      <dgm:prSet presAssocID="{0CCA7806-7101-42F3-87B2-679C67CDB04C}" presName="parentText" presStyleLbl="node1" presStyleIdx="5" presStyleCnt="9">
        <dgm:presLayoutVars>
          <dgm:chMax val="0"/>
          <dgm:bulletEnabled val="1"/>
        </dgm:presLayoutVars>
      </dgm:prSet>
      <dgm:spPr/>
    </dgm:pt>
    <dgm:pt modelId="{F8BB7D6A-AF7B-4B99-AAAD-70F104EA8E2D}" type="pres">
      <dgm:prSet presAssocID="{0CCA7806-7101-42F3-87B2-679C67CDB04C}" presName="childText" presStyleLbl="revTx" presStyleIdx="5" presStyleCnt="9">
        <dgm:presLayoutVars>
          <dgm:bulletEnabled val="1"/>
        </dgm:presLayoutVars>
      </dgm:prSet>
      <dgm:spPr/>
    </dgm:pt>
    <dgm:pt modelId="{7C8FE624-551C-4C64-B601-EFDF27086AF4}" type="pres">
      <dgm:prSet presAssocID="{B1E385B4-6D99-4519-8F85-79B81145FF34}" presName="parentText" presStyleLbl="node1" presStyleIdx="6" presStyleCnt="9">
        <dgm:presLayoutVars>
          <dgm:chMax val="0"/>
          <dgm:bulletEnabled val="1"/>
        </dgm:presLayoutVars>
      </dgm:prSet>
      <dgm:spPr/>
    </dgm:pt>
    <dgm:pt modelId="{2DDC9492-CAEC-4AAD-A7A4-80F7487B5139}" type="pres">
      <dgm:prSet presAssocID="{B1E385B4-6D99-4519-8F85-79B81145FF34}" presName="childText" presStyleLbl="revTx" presStyleIdx="6" presStyleCnt="9">
        <dgm:presLayoutVars>
          <dgm:bulletEnabled val="1"/>
        </dgm:presLayoutVars>
      </dgm:prSet>
      <dgm:spPr/>
    </dgm:pt>
    <dgm:pt modelId="{14C65203-87B7-4489-9FC8-16F0C6A44411}" type="pres">
      <dgm:prSet presAssocID="{91310163-1C17-4FFC-AF24-AE95B7B2E90B}" presName="parentText" presStyleLbl="node1" presStyleIdx="7" presStyleCnt="9">
        <dgm:presLayoutVars>
          <dgm:chMax val="0"/>
          <dgm:bulletEnabled val="1"/>
        </dgm:presLayoutVars>
      </dgm:prSet>
      <dgm:spPr/>
    </dgm:pt>
    <dgm:pt modelId="{999B10C4-00F1-43BC-A61D-AFFD1A2813DD}" type="pres">
      <dgm:prSet presAssocID="{91310163-1C17-4FFC-AF24-AE95B7B2E90B}" presName="childText" presStyleLbl="revTx" presStyleIdx="7" presStyleCnt="9">
        <dgm:presLayoutVars>
          <dgm:bulletEnabled val="1"/>
        </dgm:presLayoutVars>
      </dgm:prSet>
      <dgm:spPr/>
    </dgm:pt>
    <dgm:pt modelId="{71B886F2-08BC-4EFA-A5A7-849EFA003BB0}" type="pres">
      <dgm:prSet presAssocID="{7C813078-FB77-4700-B019-FC550D02FFB4}" presName="parentText" presStyleLbl="node1" presStyleIdx="8" presStyleCnt="9">
        <dgm:presLayoutVars>
          <dgm:chMax val="0"/>
          <dgm:bulletEnabled val="1"/>
        </dgm:presLayoutVars>
      </dgm:prSet>
      <dgm:spPr/>
    </dgm:pt>
    <dgm:pt modelId="{B22F73A7-A45F-4E55-B907-E02130BCFFC4}" type="pres">
      <dgm:prSet presAssocID="{7C813078-FB77-4700-B019-FC550D02FFB4}" presName="childText" presStyleLbl="revTx" presStyleIdx="8" presStyleCnt="9">
        <dgm:presLayoutVars>
          <dgm:bulletEnabled val="1"/>
        </dgm:presLayoutVars>
      </dgm:prSet>
      <dgm:spPr/>
    </dgm:pt>
  </dgm:ptLst>
  <dgm:cxnLst>
    <dgm:cxn modelId="{FD649D00-2CE3-4B0E-860E-C2FFC625A1E1}" type="presOf" srcId="{0C50500F-37F0-4CFE-8427-97FAC76AADB8}" destId="{393DF209-4F6A-4278-BA40-FE9F83662F1D}" srcOrd="0" destOrd="0" presId="urn:microsoft.com/office/officeart/2005/8/layout/vList2"/>
    <dgm:cxn modelId="{3EE62608-84A6-4617-8B1E-5CC5238BB00E}" type="presOf" srcId="{BA93EFB7-7E22-43A0-897E-0EAC7B799BCC}" destId="{B22F73A7-A45F-4E55-B907-E02130BCFFC4}" srcOrd="0" destOrd="0" presId="urn:microsoft.com/office/officeart/2005/8/layout/vList2"/>
    <dgm:cxn modelId="{12833D1F-F1EA-49BB-B19F-8E43D3BBF8A6}" srcId="{CB695B88-3FF6-4224-A554-D063FD590A04}" destId="{291DFB14-012E-4B65-8900-7FFDB5008AE4}" srcOrd="0" destOrd="0" parTransId="{BB669EEB-B368-421D-960D-F6971D69B7DA}" sibTransId="{005D1346-934A-4957-A8CD-DB43B4F80D3C}"/>
    <dgm:cxn modelId="{23D79524-77DE-461A-9674-A233AC6467C8}" srcId="{BD4CC7E6-4DCC-4674-BBD3-C6173024816A}" destId="{B1E385B4-6D99-4519-8F85-79B81145FF34}" srcOrd="6" destOrd="0" parTransId="{E049F791-0A6D-4152-A974-E8523BEF47D3}" sibTransId="{B234657D-A0E1-4ACF-839C-4A972DDDC2D1}"/>
    <dgm:cxn modelId="{B0908126-6965-45C6-AEEF-BF69BFBBE697}" srcId="{BD4CC7E6-4DCC-4674-BBD3-C6173024816A}" destId="{7C813078-FB77-4700-B019-FC550D02FFB4}" srcOrd="8" destOrd="0" parTransId="{548A3095-07FB-4577-860A-9F4D469BA6A6}" sibTransId="{4C71D444-53DF-4A45-A3B7-95B5BD689371}"/>
    <dgm:cxn modelId="{DF1EB22B-BF01-44D7-A0E0-6BAC7A3720F4}" srcId="{BD4CC7E6-4DCC-4674-BBD3-C6173024816A}" destId="{CB695B88-3FF6-4224-A554-D063FD590A04}" srcOrd="0" destOrd="0" parTransId="{F8BCDA06-087C-42D5-9BCD-ACE742D8413C}" sibTransId="{7EDE9FEA-4705-4607-A47D-450FF9C5E891}"/>
    <dgm:cxn modelId="{3638722C-1157-45D5-B9F9-83197AF3D340}" type="presOf" srcId="{BA7E7578-0295-4D10-BC64-3865181DE9CE}" destId="{F8BB7D6A-AF7B-4B99-AAAD-70F104EA8E2D}" srcOrd="0" destOrd="0" presId="urn:microsoft.com/office/officeart/2005/8/layout/vList2"/>
    <dgm:cxn modelId="{6620F832-6B02-4A5D-AB33-70A0B0EC92E5}" srcId="{0CCA7806-7101-42F3-87B2-679C67CDB04C}" destId="{BA7E7578-0295-4D10-BC64-3865181DE9CE}" srcOrd="0" destOrd="0" parTransId="{93C92D0E-00D1-4883-812B-4CA213E774E4}" sibTransId="{CD9FB478-80B2-4A17-9852-556812AA59E4}"/>
    <dgm:cxn modelId="{58020638-007F-468D-A0BC-BBEF473F0DF2}" srcId="{BD4CC7E6-4DCC-4674-BBD3-C6173024816A}" destId="{FF2A0649-3B0C-4800-967A-7BA3DCE70B79}" srcOrd="4" destOrd="0" parTransId="{3C94E6F4-86CC-46D9-9E31-51B9A7AA48B5}" sibTransId="{ABEF8AEC-47EF-4306-963A-8E2F676C77DD}"/>
    <dgm:cxn modelId="{DDA9A43C-5339-4331-AAAF-670FD1EFB494}" type="presOf" srcId="{0CCA7806-7101-42F3-87B2-679C67CDB04C}" destId="{BFEC0131-C875-4A74-B1B5-9222D5ECE4B6}" srcOrd="0" destOrd="0" presId="urn:microsoft.com/office/officeart/2005/8/layout/vList2"/>
    <dgm:cxn modelId="{32079D5D-2F6C-48A3-A7BE-E5E9DBF315A7}" type="presOf" srcId="{0A9F0876-776F-4ACA-B548-021E3B127698}" destId="{999B10C4-00F1-43BC-A61D-AFFD1A2813DD}" srcOrd="0" destOrd="0" presId="urn:microsoft.com/office/officeart/2005/8/layout/vList2"/>
    <dgm:cxn modelId="{7D4A9A5E-015A-45F7-B3FB-3034B9B838D4}" srcId="{00A3A3D5-1777-458D-88BC-167BE8ED0EB1}" destId="{416483AB-6479-48CE-8AB6-725BB5CEF761}" srcOrd="0" destOrd="0" parTransId="{894EB1F3-FBDF-4449-81A9-359CA556A387}" sibTransId="{70832CCE-45FB-45C9-AC60-88AE9F7D8AA8}"/>
    <dgm:cxn modelId="{A87D2947-B652-49D6-8664-4DE31CA4CBDF}" srcId="{BD4CC7E6-4DCC-4674-BBD3-C6173024816A}" destId="{0CCA7806-7101-42F3-87B2-679C67CDB04C}" srcOrd="5" destOrd="0" parTransId="{C7CC8F6A-8B20-4798-A8BE-22145AD6D246}" sibTransId="{0436B25E-71E1-442D-9117-84B282D0764F}"/>
    <dgm:cxn modelId="{5D69BE47-07B5-4805-B0D1-762B9C31D357}" srcId="{B1E385B4-6D99-4519-8F85-79B81145FF34}" destId="{AC4C33A4-3529-4CAF-88C9-514330EB384F}" srcOrd="0" destOrd="0" parTransId="{E274B9DA-D48B-4B16-B0E9-883556269321}" sibTransId="{2D3FC65A-420C-407D-94D7-37F0E8C83802}"/>
    <dgm:cxn modelId="{6B362A68-0753-4CDE-92F3-A94FC41C804F}" srcId="{C31C5B49-BA34-44FE-BD7A-EE43092B29C0}" destId="{42C41E73-3681-427E-8342-AA614E392CC6}" srcOrd="0" destOrd="0" parTransId="{14E898BE-4C13-4D62-8905-C42C1818C5D9}" sibTransId="{C7054E84-BE0A-4FCD-B801-D7E0D8228896}"/>
    <dgm:cxn modelId="{EB714449-3848-4018-B186-11C7FB9AEA90}" srcId="{7C813078-FB77-4700-B019-FC550D02FFB4}" destId="{BA93EFB7-7E22-43A0-897E-0EAC7B799BCC}" srcOrd="0" destOrd="0" parTransId="{DD8EBCEA-D5C4-4C90-9172-FA2AC956F475}" sibTransId="{DDA672B2-1422-4F9E-AF1C-871D703E3B67}"/>
    <dgm:cxn modelId="{A157976F-5620-4F3B-8042-D68EC1015F19}" type="presOf" srcId="{B1E385B4-6D99-4519-8F85-79B81145FF34}" destId="{7C8FE624-551C-4C64-B601-EFDF27086AF4}" srcOrd="0" destOrd="0" presId="urn:microsoft.com/office/officeart/2005/8/layout/vList2"/>
    <dgm:cxn modelId="{EAABA96F-637B-4E45-8338-3769AA759C6E}" srcId="{FF2A0649-3B0C-4800-967A-7BA3DCE70B79}" destId="{D08F3221-0BCB-4618-AFBE-140CA6C1DB23}" srcOrd="0" destOrd="0" parTransId="{4E9D7FA7-C73E-45E1-B287-0860652C8E66}" sibTransId="{7FB2BC3E-6013-4991-BFA0-8E7B72557686}"/>
    <dgm:cxn modelId="{4D7DE870-506B-4690-BB9E-271E452CC940}" srcId="{539AD0FC-CA11-4709-B049-CFABC0534840}" destId="{0C50500F-37F0-4CFE-8427-97FAC76AADB8}" srcOrd="0" destOrd="0" parTransId="{DC305CC6-7159-4109-AB29-728955302543}" sibTransId="{F30D9907-E187-4E4C-94A9-FA9FD0DC4FF9}"/>
    <dgm:cxn modelId="{75ADBD71-FC04-4F06-A237-D9C293A1BB0A}" type="presOf" srcId="{FF2A0649-3B0C-4800-967A-7BA3DCE70B79}" destId="{4CB52B16-0CDE-46A7-8F76-879CA09AD5F4}" srcOrd="0" destOrd="0" presId="urn:microsoft.com/office/officeart/2005/8/layout/vList2"/>
    <dgm:cxn modelId="{392FF652-F776-452B-9B04-DE75CFC2293F}" type="presOf" srcId="{CB695B88-3FF6-4224-A554-D063FD590A04}" destId="{AA175362-882E-446E-B456-5344B6989334}" srcOrd="0" destOrd="0" presId="urn:microsoft.com/office/officeart/2005/8/layout/vList2"/>
    <dgm:cxn modelId="{E8D31553-31B4-4091-8E4E-A3068A1085C2}" type="presOf" srcId="{91310163-1C17-4FFC-AF24-AE95B7B2E90B}" destId="{14C65203-87B7-4489-9FC8-16F0C6A44411}" srcOrd="0" destOrd="0" presId="urn:microsoft.com/office/officeart/2005/8/layout/vList2"/>
    <dgm:cxn modelId="{79C7D17C-DD44-4924-9D58-298560078562}" srcId="{91310163-1C17-4FFC-AF24-AE95B7B2E90B}" destId="{0A9F0876-776F-4ACA-B548-021E3B127698}" srcOrd="0" destOrd="0" parTransId="{55DC6DA6-2774-4908-8108-0DE38F9310D1}" sibTransId="{341CA7EE-5AA7-48F9-BE50-0E08571295FB}"/>
    <dgm:cxn modelId="{0E6E6F7D-E321-4074-A0BB-4A2AFE351237}" type="presOf" srcId="{D08F3221-0BCB-4618-AFBE-140CA6C1DB23}" destId="{B94F03F3-2343-4E2A-94C6-7C88815B4208}" srcOrd="0" destOrd="0" presId="urn:microsoft.com/office/officeart/2005/8/layout/vList2"/>
    <dgm:cxn modelId="{04225385-5FDE-4749-BE56-05AAD5559604}" type="presOf" srcId="{AC4C33A4-3529-4CAF-88C9-514330EB384F}" destId="{2DDC9492-CAEC-4AAD-A7A4-80F7487B5139}" srcOrd="0" destOrd="0" presId="urn:microsoft.com/office/officeart/2005/8/layout/vList2"/>
    <dgm:cxn modelId="{F42BA398-717C-4CD2-B3C8-169D4BC17BD4}" srcId="{BD4CC7E6-4DCC-4674-BBD3-C6173024816A}" destId="{539AD0FC-CA11-4709-B049-CFABC0534840}" srcOrd="1" destOrd="0" parTransId="{D53F4437-1A63-4BD9-8CAD-A06BC582B806}" sibTransId="{AA6C679A-8020-40C5-80EC-D639C338EE4E}"/>
    <dgm:cxn modelId="{285F28AC-0430-4A4B-A048-2443254070E3}" type="presOf" srcId="{416483AB-6479-48CE-8AB6-725BB5CEF761}" destId="{6EB80457-3D7D-4AE7-9FB0-D0FD053FF766}" srcOrd="0" destOrd="0" presId="urn:microsoft.com/office/officeart/2005/8/layout/vList2"/>
    <dgm:cxn modelId="{0BD6EEB3-B617-43D7-930F-61996457A39F}" type="presOf" srcId="{BD4CC7E6-4DCC-4674-BBD3-C6173024816A}" destId="{7475202A-4B8B-420F-96BB-7F7C0A2B530F}" srcOrd="0" destOrd="0" presId="urn:microsoft.com/office/officeart/2005/8/layout/vList2"/>
    <dgm:cxn modelId="{FE5968B7-B221-44AE-87BB-8633E38F92FD}" srcId="{BD4CC7E6-4DCC-4674-BBD3-C6173024816A}" destId="{91310163-1C17-4FFC-AF24-AE95B7B2E90B}" srcOrd="7" destOrd="0" parTransId="{A6275B78-CD1C-4C39-AA8F-73E4AF0339C3}" sibTransId="{E65292FE-EBA0-4E1A-A71B-112AC2EC3E82}"/>
    <dgm:cxn modelId="{29E500C0-D403-4844-8C7D-E44891C202EC}" srcId="{BD4CC7E6-4DCC-4674-BBD3-C6173024816A}" destId="{C31C5B49-BA34-44FE-BD7A-EE43092B29C0}" srcOrd="3" destOrd="0" parTransId="{15B24361-FDFE-44C5-AF70-DD08BCEBCB03}" sibTransId="{192FDED8-9F7B-4192-A3D8-CCC6A0E7EC8E}"/>
    <dgm:cxn modelId="{B80022C1-2702-485E-BC70-D3A87ADA038E}" type="presOf" srcId="{C31C5B49-BA34-44FE-BD7A-EE43092B29C0}" destId="{91D24FFC-008F-4E4D-B250-6F72AEA6FCA7}" srcOrd="0" destOrd="0" presId="urn:microsoft.com/office/officeart/2005/8/layout/vList2"/>
    <dgm:cxn modelId="{03C035C9-7BEF-4750-9DB7-CD53626CEFDC}" type="presOf" srcId="{42C41E73-3681-427E-8342-AA614E392CC6}" destId="{1372F2D0-8453-4F0A-9B88-06D4483D16A9}" srcOrd="0" destOrd="0" presId="urn:microsoft.com/office/officeart/2005/8/layout/vList2"/>
    <dgm:cxn modelId="{7DEB9EC9-5ECD-4464-BFE5-576F2AE533D0}" srcId="{BD4CC7E6-4DCC-4674-BBD3-C6173024816A}" destId="{00A3A3D5-1777-458D-88BC-167BE8ED0EB1}" srcOrd="2" destOrd="0" parTransId="{B853A575-6A83-4D40-922E-DFD334C14866}" sibTransId="{042D1BE3-42F1-45F5-A89D-E3AA991905B0}"/>
    <dgm:cxn modelId="{2680C1CC-B473-46F5-B9D9-A96991F2F363}" type="presOf" srcId="{7C813078-FB77-4700-B019-FC550D02FFB4}" destId="{71B886F2-08BC-4EFA-A5A7-849EFA003BB0}" srcOrd="0" destOrd="0" presId="urn:microsoft.com/office/officeart/2005/8/layout/vList2"/>
    <dgm:cxn modelId="{DEA9B5D0-FE89-4A92-874A-86AE8626F1AB}" type="presOf" srcId="{291DFB14-012E-4B65-8900-7FFDB5008AE4}" destId="{83964083-5A5A-4625-9754-3C13B8490D7B}" srcOrd="0" destOrd="0" presId="urn:microsoft.com/office/officeart/2005/8/layout/vList2"/>
    <dgm:cxn modelId="{8A4892DE-5BE3-48EE-849A-A2A6C86BA661}" type="presOf" srcId="{539AD0FC-CA11-4709-B049-CFABC0534840}" destId="{DAD7371E-E374-4C57-82D8-B96419F8310A}" srcOrd="0" destOrd="0" presId="urn:microsoft.com/office/officeart/2005/8/layout/vList2"/>
    <dgm:cxn modelId="{F3976DF5-BD73-4A74-93F5-EF03EDAC6D47}" type="presOf" srcId="{00A3A3D5-1777-458D-88BC-167BE8ED0EB1}" destId="{034B7491-CB8E-4F6D-B9AB-DBF61F7C2051}" srcOrd="0" destOrd="0" presId="urn:microsoft.com/office/officeart/2005/8/layout/vList2"/>
    <dgm:cxn modelId="{64F34094-A04E-459A-883D-5DFA2BF9D56F}" type="presParOf" srcId="{7475202A-4B8B-420F-96BB-7F7C0A2B530F}" destId="{AA175362-882E-446E-B456-5344B6989334}" srcOrd="0" destOrd="0" presId="urn:microsoft.com/office/officeart/2005/8/layout/vList2"/>
    <dgm:cxn modelId="{DE7D855E-CFBF-4015-AB01-B639E00CA7C9}" type="presParOf" srcId="{7475202A-4B8B-420F-96BB-7F7C0A2B530F}" destId="{83964083-5A5A-4625-9754-3C13B8490D7B}" srcOrd="1" destOrd="0" presId="urn:microsoft.com/office/officeart/2005/8/layout/vList2"/>
    <dgm:cxn modelId="{C2AB464E-D7D1-4C8E-BDDF-D8AAA0CDCD72}" type="presParOf" srcId="{7475202A-4B8B-420F-96BB-7F7C0A2B530F}" destId="{DAD7371E-E374-4C57-82D8-B96419F8310A}" srcOrd="2" destOrd="0" presId="urn:microsoft.com/office/officeart/2005/8/layout/vList2"/>
    <dgm:cxn modelId="{99F98547-1D25-41D3-9263-919E84A0F554}" type="presParOf" srcId="{7475202A-4B8B-420F-96BB-7F7C0A2B530F}" destId="{393DF209-4F6A-4278-BA40-FE9F83662F1D}" srcOrd="3" destOrd="0" presId="urn:microsoft.com/office/officeart/2005/8/layout/vList2"/>
    <dgm:cxn modelId="{FF998EA3-CF36-4DCD-9490-F2AA61071423}" type="presParOf" srcId="{7475202A-4B8B-420F-96BB-7F7C0A2B530F}" destId="{034B7491-CB8E-4F6D-B9AB-DBF61F7C2051}" srcOrd="4" destOrd="0" presId="urn:microsoft.com/office/officeart/2005/8/layout/vList2"/>
    <dgm:cxn modelId="{A002146B-9420-432A-A95A-52F9B7640D63}" type="presParOf" srcId="{7475202A-4B8B-420F-96BB-7F7C0A2B530F}" destId="{6EB80457-3D7D-4AE7-9FB0-D0FD053FF766}" srcOrd="5" destOrd="0" presId="urn:microsoft.com/office/officeart/2005/8/layout/vList2"/>
    <dgm:cxn modelId="{4198C22D-D2DC-49C3-9A1F-6F65B6F3B594}" type="presParOf" srcId="{7475202A-4B8B-420F-96BB-7F7C0A2B530F}" destId="{91D24FFC-008F-4E4D-B250-6F72AEA6FCA7}" srcOrd="6" destOrd="0" presId="urn:microsoft.com/office/officeart/2005/8/layout/vList2"/>
    <dgm:cxn modelId="{CC5D51F3-C993-488F-A67F-F423C02E9D9A}" type="presParOf" srcId="{7475202A-4B8B-420F-96BB-7F7C0A2B530F}" destId="{1372F2D0-8453-4F0A-9B88-06D4483D16A9}" srcOrd="7" destOrd="0" presId="urn:microsoft.com/office/officeart/2005/8/layout/vList2"/>
    <dgm:cxn modelId="{BEC88A1A-E3B6-43D1-A534-E167EBC78FB0}" type="presParOf" srcId="{7475202A-4B8B-420F-96BB-7F7C0A2B530F}" destId="{4CB52B16-0CDE-46A7-8F76-879CA09AD5F4}" srcOrd="8" destOrd="0" presId="urn:microsoft.com/office/officeart/2005/8/layout/vList2"/>
    <dgm:cxn modelId="{EEFDD5A0-CE9F-45AE-9E25-826159E282D7}" type="presParOf" srcId="{7475202A-4B8B-420F-96BB-7F7C0A2B530F}" destId="{B94F03F3-2343-4E2A-94C6-7C88815B4208}" srcOrd="9" destOrd="0" presId="urn:microsoft.com/office/officeart/2005/8/layout/vList2"/>
    <dgm:cxn modelId="{C2076DEE-3C35-45B1-B4D6-FD866F1E113B}" type="presParOf" srcId="{7475202A-4B8B-420F-96BB-7F7C0A2B530F}" destId="{BFEC0131-C875-4A74-B1B5-9222D5ECE4B6}" srcOrd="10" destOrd="0" presId="urn:microsoft.com/office/officeart/2005/8/layout/vList2"/>
    <dgm:cxn modelId="{83B1E1DA-E504-48F3-9D5E-2D9825DC2508}" type="presParOf" srcId="{7475202A-4B8B-420F-96BB-7F7C0A2B530F}" destId="{F8BB7D6A-AF7B-4B99-AAAD-70F104EA8E2D}" srcOrd="11" destOrd="0" presId="urn:microsoft.com/office/officeart/2005/8/layout/vList2"/>
    <dgm:cxn modelId="{735DD6E2-846E-43B9-BF4A-3A6E6B080793}" type="presParOf" srcId="{7475202A-4B8B-420F-96BB-7F7C0A2B530F}" destId="{7C8FE624-551C-4C64-B601-EFDF27086AF4}" srcOrd="12" destOrd="0" presId="urn:microsoft.com/office/officeart/2005/8/layout/vList2"/>
    <dgm:cxn modelId="{04DEC244-23C2-43E4-9EE4-244FD67523FC}" type="presParOf" srcId="{7475202A-4B8B-420F-96BB-7F7C0A2B530F}" destId="{2DDC9492-CAEC-4AAD-A7A4-80F7487B5139}" srcOrd="13" destOrd="0" presId="urn:microsoft.com/office/officeart/2005/8/layout/vList2"/>
    <dgm:cxn modelId="{4B92E56D-B44B-4D71-B4F7-B4B403EE9516}" type="presParOf" srcId="{7475202A-4B8B-420F-96BB-7F7C0A2B530F}" destId="{14C65203-87B7-4489-9FC8-16F0C6A44411}" srcOrd="14" destOrd="0" presId="urn:microsoft.com/office/officeart/2005/8/layout/vList2"/>
    <dgm:cxn modelId="{85B57F9F-6DA6-4D1C-BFE0-C19BEA48A624}" type="presParOf" srcId="{7475202A-4B8B-420F-96BB-7F7C0A2B530F}" destId="{999B10C4-00F1-43BC-A61D-AFFD1A2813DD}" srcOrd="15" destOrd="0" presId="urn:microsoft.com/office/officeart/2005/8/layout/vList2"/>
    <dgm:cxn modelId="{619CCDC0-95BF-4B2A-BCAE-79EC662EF88A}" type="presParOf" srcId="{7475202A-4B8B-420F-96BB-7F7C0A2B530F}" destId="{71B886F2-08BC-4EFA-A5A7-849EFA003BB0}" srcOrd="16" destOrd="0" presId="urn:microsoft.com/office/officeart/2005/8/layout/vList2"/>
    <dgm:cxn modelId="{14C14BDA-E55D-47F1-B3EA-CDCA074C243E}" type="presParOf" srcId="{7475202A-4B8B-420F-96BB-7F7C0A2B530F}" destId="{B22F73A7-A45F-4E55-B907-E02130BCFFC4}" srcOrd="1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28972B-18E7-4D8E-B191-34A4939A98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6E6B4FA-271B-4BFC-B573-3E98243501B3}">
      <dgm:prSet phldrT="[Text]"/>
      <dgm:spPr/>
      <dgm:t>
        <a:bodyPr/>
        <a:lstStyle/>
        <a:p>
          <a:r>
            <a:rPr lang="en-GB" b="1" i="0" u="none" dirty="0"/>
            <a:t>Boilers &amp; heat distribution</a:t>
          </a:r>
          <a:endParaRPr lang="en-GB" b="1" dirty="0"/>
        </a:p>
      </dgm:t>
    </dgm:pt>
    <dgm:pt modelId="{38EB878B-E960-422C-B233-8A974895B6E7}" type="parTrans" cxnId="{36E208D1-9D04-4909-92BE-756D9884CC0A}">
      <dgm:prSet/>
      <dgm:spPr/>
      <dgm:t>
        <a:bodyPr/>
        <a:lstStyle/>
        <a:p>
          <a:endParaRPr lang="en-GB" b="1"/>
        </a:p>
      </dgm:t>
    </dgm:pt>
    <dgm:pt modelId="{DA5D99CE-A296-411B-A4DE-3B54C14FF119}" type="sibTrans" cxnId="{36E208D1-9D04-4909-92BE-756D9884CC0A}">
      <dgm:prSet/>
      <dgm:spPr/>
      <dgm:t>
        <a:bodyPr/>
        <a:lstStyle/>
        <a:p>
          <a:endParaRPr lang="en-GB" b="1"/>
        </a:p>
      </dgm:t>
    </dgm:pt>
    <dgm:pt modelId="{E6F08E14-7F3B-4666-B13A-1BEF57D785EF}">
      <dgm:prSet/>
      <dgm:spPr/>
      <dgm:t>
        <a:bodyPr/>
        <a:lstStyle/>
        <a:p>
          <a:r>
            <a:rPr lang="en-GB" b="1" i="0" u="none" dirty="0"/>
            <a:t>Motors &amp; Drives</a:t>
          </a:r>
          <a:endParaRPr lang="en-GB" b="1" dirty="0"/>
        </a:p>
      </dgm:t>
    </dgm:pt>
    <dgm:pt modelId="{4496F110-75C7-43E3-AA7C-4489E24D3728}" type="parTrans" cxnId="{1A49F84D-040F-4B54-ACE4-EE25507F08A0}">
      <dgm:prSet/>
      <dgm:spPr/>
      <dgm:t>
        <a:bodyPr/>
        <a:lstStyle/>
        <a:p>
          <a:endParaRPr lang="en-GB" b="1"/>
        </a:p>
      </dgm:t>
    </dgm:pt>
    <dgm:pt modelId="{B9950092-C407-4CDB-BFCA-D1EF4E3B0349}" type="sibTrans" cxnId="{1A49F84D-040F-4B54-ACE4-EE25507F08A0}">
      <dgm:prSet/>
      <dgm:spPr/>
      <dgm:t>
        <a:bodyPr/>
        <a:lstStyle/>
        <a:p>
          <a:endParaRPr lang="en-GB" b="1"/>
        </a:p>
      </dgm:t>
    </dgm:pt>
    <dgm:pt modelId="{03706029-0279-4DF1-BC36-2459B784AC89}">
      <dgm:prSet/>
      <dgm:spPr/>
      <dgm:t>
        <a:bodyPr/>
        <a:lstStyle/>
        <a:p>
          <a:r>
            <a:rPr lang="en-GB" b="1" i="0" u="none" dirty="0"/>
            <a:t>Compressed Air</a:t>
          </a:r>
          <a:endParaRPr lang="en-GB" b="1" dirty="0"/>
        </a:p>
      </dgm:t>
    </dgm:pt>
    <dgm:pt modelId="{E458D06E-A9C2-4C61-AFCA-993EF60ED67D}" type="parTrans" cxnId="{22B2C9CC-1022-4FC4-979A-D91FA3964B81}">
      <dgm:prSet/>
      <dgm:spPr/>
      <dgm:t>
        <a:bodyPr/>
        <a:lstStyle/>
        <a:p>
          <a:endParaRPr lang="en-GB" b="1"/>
        </a:p>
      </dgm:t>
    </dgm:pt>
    <dgm:pt modelId="{46BAABE7-C79B-4161-A4F0-2D36B155305B}" type="sibTrans" cxnId="{22B2C9CC-1022-4FC4-979A-D91FA3964B81}">
      <dgm:prSet/>
      <dgm:spPr/>
      <dgm:t>
        <a:bodyPr/>
        <a:lstStyle/>
        <a:p>
          <a:endParaRPr lang="en-GB" b="1"/>
        </a:p>
      </dgm:t>
    </dgm:pt>
    <dgm:pt modelId="{006B4A55-49FF-462C-AACE-1C7B7625DA42}">
      <dgm:prSet/>
      <dgm:spPr/>
      <dgm:t>
        <a:bodyPr/>
        <a:lstStyle/>
        <a:p>
          <a:r>
            <a:rPr lang="en-GB" b="1" i="0" u="none" dirty="0"/>
            <a:t>MVAC</a:t>
          </a:r>
        </a:p>
      </dgm:t>
    </dgm:pt>
    <dgm:pt modelId="{07892FCF-AAD8-46C5-BE58-D33A3B7EA9FA}" type="parTrans" cxnId="{4C2BC974-82C0-4BB5-8F61-72E262435B52}">
      <dgm:prSet/>
      <dgm:spPr/>
      <dgm:t>
        <a:bodyPr/>
        <a:lstStyle/>
        <a:p>
          <a:endParaRPr lang="en-GB" b="1"/>
        </a:p>
      </dgm:t>
    </dgm:pt>
    <dgm:pt modelId="{131AB235-C05C-4A50-AD87-029BB481B492}" type="sibTrans" cxnId="{4C2BC974-82C0-4BB5-8F61-72E262435B52}">
      <dgm:prSet/>
      <dgm:spPr/>
      <dgm:t>
        <a:bodyPr/>
        <a:lstStyle/>
        <a:p>
          <a:endParaRPr lang="en-GB" b="1"/>
        </a:p>
      </dgm:t>
    </dgm:pt>
    <dgm:pt modelId="{AE5C8DD8-12CC-4D03-BBF7-C50AF723CB6A}">
      <dgm:prSet/>
      <dgm:spPr/>
      <dgm:t>
        <a:bodyPr/>
        <a:lstStyle/>
        <a:p>
          <a:r>
            <a:rPr lang="en-GB" b="1" i="0" u="none" dirty="0"/>
            <a:t>Lighting</a:t>
          </a:r>
        </a:p>
      </dgm:t>
    </dgm:pt>
    <dgm:pt modelId="{2AD22F69-A44A-43C8-9B6E-9D2DE022D885}" type="parTrans" cxnId="{EE7233B2-5048-4E0C-A4B4-74B79DBFAD81}">
      <dgm:prSet/>
      <dgm:spPr/>
      <dgm:t>
        <a:bodyPr/>
        <a:lstStyle/>
        <a:p>
          <a:endParaRPr lang="en-GB" b="1"/>
        </a:p>
      </dgm:t>
    </dgm:pt>
    <dgm:pt modelId="{9000B0F7-A544-4C16-AC2B-BDFC697EF579}" type="sibTrans" cxnId="{EE7233B2-5048-4E0C-A4B4-74B79DBFAD81}">
      <dgm:prSet/>
      <dgm:spPr/>
      <dgm:t>
        <a:bodyPr/>
        <a:lstStyle/>
        <a:p>
          <a:endParaRPr lang="en-GB" b="1"/>
        </a:p>
      </dgm:t>
    </dgm:pt>
    <dgm:pt modelId="{45F4B98A-3173-4D72-B83A-391F6AE4ECEC}">
      <dgm:prSet phldrT="[Text]"/>
      <dgm:spPr/>
      <dgm:t>
        <a:bodyPr/>
        <a:lstStyle/>
        <a:p>
          <a:r>
            <a:rPr lang="en-GB" b="1" i="0" u="none" dirty="0"/>
            <a:t>Refrigeration</a:t>
          </a:r>
          <a:endParaRPr lang="en-GB" b="1" dirty="0"/>
        </a:p>
      </dgm:t>
    </dgm:pt>
    <dgm:pt modelId="{FDB2F352-BF85-4E63-9C33-B2A0C2B7B0D9}" type="parTrans" cxnId="{3D0E6EA7-9090-496A-BC99-4A0A570B0687}">
      <dgm:prSet/>
      <dgm:spPr/>
      <dgm:t>
        <a:bodyPr/>
        <a:lstStyle/>
        <a:p>
          <a:endParaRPr lang="en-GB" b="1"/>
        </a:p>
      </dgm:t>
    </dgm:pt>
    <dgm:pt modelId="{3B81C581-06B5-4F7B-94E8-707DDB29A9FF}" type="sibTrans" cxnId="{3D0E6EA7-9090-496A-BC99-4A0A570B0687}">
      <dgm:prSet/>
      <dgm:spPr/>
      <dgm:t>
        <a:bodyPr/>
        <a:lstStyle/>
        <a:p>
          <a:endParaRPr lang="en-GB" b="1"/>
        </a:p>
      </dgm:t>
    </dgm:pt>
    <dgm:pt modelId="{40212FF9-94E8-46DF-B431-AA14E655F11D}">
      <dgm:prSet/>
      <dgm:spPr/>
      <dgm:t>
        <a:bodyPr/>
        <a:lstStyle/>
        <a:p>
          <a:r>
            <a:rPr lang="en-GB" b="1" i="0" u="none" dirty="0"/>
            <a:t>Cooking</a:t>
          </a:r>
        </a:p>
      </dgm:t>
    </dgm:pt>
    <dgm:pt modelId="{3B8F6251-E180-49A2-9D51-7036F052650C}" type="parTrans" cxnId="{3C6687E2-030C-4ACC-821B-FF87E8FA679F}">
      <dgm:prSet/>
      <dgm:spPr/>
      <dgm:t>
        <a:bodyPr/>
        <a:lstStyle/>
        <a:p>
          <a:endParaRPr lang="en-GB" b="1"/>
        </a:p>
      </dgm:t>
    </dgm:pt>
    <dgm:pt modelId="{870F972A-7ACD-47CA-AC83-F3F427734805}" type="sibTrans" cxnId="{3C6687E2-030C-4ACC-821B-FF87E8FA679F}">
      <dgm:prSet/>
      <dgm:spPr/>
      <dgm:t>
        <a:bodyPr/>
        <a:lstStyle/>
        <a:p>
          <a:endParaRPr lang="en-GB" b="1"/>
        </a:p>
      </dgm:t>
    </dgm:pt>
    <dgm:pt modelId="{6D6484D6-8382-4B8B-B879-F984E5064D57}">
      <dgm:prSet/>
      <dgm:spPr/>
      <dgm:t>
        <a:bodyPr/>
        <a:lstStyle/>
        <a:p>
          <a:r>
            <a:rPr lang="en-GB" b="1" i="0" u="none" dirty="0"/>
            <a:t>Distillation, Drying &amp; Evaporation</a:t>
          </a:r>
          <a:endParaRPr lang="en-GB" b="1" dirty="0"/>
        </a:p>
      </dgm:t>
    </dgm:pt>
    <dgm:pt modelId="{8313375F-6635-4518-8C86-DA6639B5181E}" type="parTrans" cxnId="{E3AB5F3D-C180-4038-AA36-CB09A5CC5C46}">
      <dgm:prSet/>
      <dgm:spPr/>
      <dgm:t>
        <a:bodyPr/>
        <a:lstStyle/>
        <a:p>
          <a:endParaRPr lang="en-GB" b="1"/>
        </a:p>
      </dgm:t>
    </dgm:pt>
    <dgm:pt modelId="{1EBF05AC-EF9F-4052-9A82-FCECA69CEB26}" type="sibTrans" cxnId="{E3AB5F3D-C180-4038-AA36-CB09A5CC5C46}">
      <dgm:prSet/>
      <dgm:spPr/>
      <dgm:t>
        <a:bodyPr/>
        <a:lstStyle/>
        <a:p>
          <a:endParaRPr lang="en-GB" b="1"/>
        </a:p>
      </dgm:t>
    </dgm:pt>
    <dgm:pt modelId="{39843053-C104-4B94-B6FB-C2967E4556DA}">
      <dgm:prSet/>
      <dgm:spPr/>
      <dgm:t>
        <a:bodyPr/>
        <a:lstStyle/>
        <a:p>
          <a:r>
            <a:rPr lang="en-GB" b="1" i="0" u="none" dirty="0"/>
            <a:t>Process &amp; Measurement Control</a:t>
          </a:r>
          <a:endParaRPr lang="en-GB" b="1" dirty="0"/>
        </a:p>
      </dgm:t>
    </dgm:pt>
    <dgm:pt modelId="{67D87322-3449-4C99-91EA-0764BCC63674}" type="parTrans" cxnId="{315BFDDC-BCD5-40A4-9AB6-F8E13E533CD3}">
      <dgm:prSet/>
      <dgm:spPr/>
      <dgm:t>
        <a:bodyPr/>
        <a:lstStyle/>
        <a:p>
          <a:endParaRPr lang="en-GB" b="1"/>
        </a:p>
      </dgm:t>
    </dgm:pt>
    <dgm:pt modelId="{0DA9ACA9-7EDA-4532-8C0E-F039D48D360D}" type="sibTrans" cxnId="{315BFDDC-BCD5-40A4-9AB6-F8E13E533CD3}">
      <dgm:prSet/>
      <dgm:spPr/>
      <dgm:t>
        <a:bodyPr/>
        <a:lstStyle/>
        <a:p>
          <a:endParaRPr lang="en-GB" b="1"/>
        </a:p>
      </dgm:t>
    </dgm:pt>
    <dgm:pt modelId="{EFD02C9F-7A7A-4DAD-BB58-BC127A51903F}" type="pres">
      <dgm:prSet presAssocID="{8028972B-18E7-4D8E-B191-34A4939A9839}" presName="diagram" presStyleCnt="0">
        <dgm:presLayoutVars>
          <dgm:dir/>
          <dgm:resizeHandles val="exact"/>
        </dgm:presLayoutVars>
      </dgm:prSet>
      <dgm:spPr/>
    </dgm:pt>
    <dgm:pt modelId="{47809EF4-0CAE-41D9-A9F8-4774BB782725}" type="pres">
      <dgm:prSet presAssocID="{C6E6B4FA-271B-4BFC-B573-3E98243501B3}" presName="node" presStyleLbl="node1" presStyleIdx="0" presStyleCnt="9">
        <dgm:presLayoutVars>
          <dgm:bulletEnabled val="1"/>
        </dgm:presLayoutVars>
      </dgm:prSet>
      <dgm:spPr/>
    </dgm:pt>
    <dgm:pt modelId="{8ADB05A7-032E-4782-AF73-80292D91933E}" type="pres">
      <dgm:prSet presAssocID="{DA5D99CE-A296-411B-A4DE-3B54C14FF119}" presName="sibTrans" presStyleCnt="0"/>
      <dgm:spPr/>
    </dgm:pt>
    <dgm:pt modelId="{F02237DA-E56E-4B9D-98B0-599DBB9663F0}" type="pres">
      <dgm:prSet presAssocID="{45F4B98A-3173-4D72-B83A-391F6AE4ECEC}" presName="node" presStyleLbl="node1" presStyleIdx="1" presStyleCnt="9">
        <dgm:presLayoutVars>
          <dgm:bulletEnabled val="1"/>
        </dgm:presLayoutVars>
      </dgm:prSet>
      <dgm:spPr/>
    </dgm:pt>
    <dgm:pt modelId="{D2436043-A57E-4C0B-B674-B9FC22770C12}" type="pres">
      <dgm:prSet presAssocID="{3B81C581-06B5-4F7B-94E8-707DDB29A9FF}" presName="sibTrans" presStyleCnt="0"/>
      <dgm:spPr/>
    </dgm:pt>
    <dgm:pt modelId="{686B2CE9-586D-4E6A-8F12-6939867164AF}" type="pres">
      <dgm:prSet presAssocID="{E6F08E14-7F3B-4666-B13A-1BEF57D785EF}" presName="node" presStyleLbl="node1" presStyleIdx="2" presStyleCnt="9">
        <dgm:presLayoutVars>
          <dgm:bulletEnabled val="1"/>
        </dgm:presLayoutVars>
      </dgm:prSet>
      <dgm:spPr/>
    </dgm:pt>
    <dgm:pt modelId="{31F8C33F-EF5A-4E3D-8576-D87357B4EA1F}" type="pres">
      <dgm:prSet presAssocID="{B9950092-C407-4CDB-BFCA-D1EF4E3B0349}" presName="sibTrans" presStyleCnt="0"/>
      <dgm:spPr/>
    </dgm:pt>
    <dgm:pt modelId="{6FCCE56F-7847-43E3-8503-BD6E7455FC74}" type="pres">
      <dgm:prSet presAssocID="{40212FF9-94E8-46DF-B431-AA14E655F11D}" presName="node" presStyleLbl="node1" presStyleIdx="3" presStyleCnt="9">
        <dgm:presLayoutVars>
          <dgm:bulletEnabled val="1"/>
        </dgm:presLayoutVars>
      </dgm:prSet>
      <dgm:spPr/>
    </dgm:pt>
    <dgm:pt modelId="{6E12B7CB-7BE2-4A96-966E-D54CED6F55EB}" type="pres">
      <dgm:prSet presAssocID="{870F972A-7ACD-47CA-AC83-F3F427734805}" presName="sibTrans" presStyleCnt="0"/>
      <dgm:spPr/>
    </dgm:pt>
    <dgm:pt modelId="{59AB65F9-0F58-42E5-8B5D-CF953EC4998D}" type="pres">
      <dgm:prSet presAssocID="{6D6484D6-8382-4B8B-B879-F984E5064D57}" presName="node" presStyleLbl="node1" presStyleIdx="4" presStyleCnt="9">
        <dgm:presLayoutVars>
          <dgm:bulletEnabled val="1"/>
        </dgm:presLayoutVars>
      </dgm:prSet>
      <dgm:spPr/>
    </dgm:pt>
    <dgm:pt modelId="{277A136E-9AB0-4991-87D7-171024F91B2E}" type="pres">
      <dgm:prSet presAssocID="{1EBF05AC-EF9F-4052-9A82-FCECA69CEB26}" presName="sibTrans" presStyleCnt="0"/>
      <dgm:spPr/>
    </dgm:pt>
    <dgm:pt modelId="{80D90FBF-436C-40BE-888B-7D9256DBFF4E}" type="pres">
      <dgm:prSet presAssocID="{39843053-C104-4B94-B6FB-C2967E4556DA}" presName="node" presStyleLbl="node1" presStyleIdx="5" presStyleCnt="9">
        <dgm:presLayoutVars>
          <dgm:bulletEnabled val="1"/>
        </dgm:presLayoutVars>
      </dgm:prSet>
      <dgm:spPr/>
    </dgm:pt>
    <dgm:pt modelId="{D24E2B77-8D75-4C15-BC0F-783927B8EE99}" type="pres">
      <dgm:prSet presAssocID="{0DA9ACA9-7EDA-4532-8C0E-F039D48D360D}" presName="sibTrans" presStyleCnt="0"/>
      <dgm:spPr/>
    </dgm:pt>
    <dgm:pt modelId="{A11B9913-7E83-4BEE-BE2C-4B77FA7188F4}" type="pres">
      <dgm:prSet presAssocID="{03706029-0279-4DF1-BC36-2459B784AC89}" presName="node" presStyleLbl="node1" presStyleIdx="6" presStyleCnt="9">
        <dgm:presLayoutVars>
          <dgm:bulletEnabled val="1"/>
        </dgm:presLayoutVars>
      </dgm:prSet>
      <dgm:spPr/>
    </dgm:pt>
    <dgm:pt modelId="{4B8F1124-FC29-44C9-BD34-15DA55011A03}" type="pres">
      <dgm:prSet presAssocID="{46BAABE7-C79B-4161-A4F0-2D36B155305B}" presName="sibTrans" presStyleCnt="0"/>
      <dgm:spPr/>
    </dgm:pt>
    <dgm:pt modelId="{BF451E2D-F432-499B-97B7-B05531372D99}" type="pres">
      <dgm:prSet presAssocID="{006B4A55-49FF-462C-AACE-1C7B7625DA42}" presName="node" presStyleLbl="node1" presStyleIdx="7" presStyleCnt="9">
        <dgm:presLayoutVars>
          <dgm:bulletEnabled val="1"/>
        </dgm:presLayoutVars>
      </dgm:prSet>
      <dgm:spPr/>
    </dgm:pt>
    <dgm:pt modelId="{0E17D604-BE2A-4BC9-9A8F-8A2E3E9B7AC9}" type="pres">
      <dgm:prSet presAssocID="{131AB235-C05C-4A50-AD87-029BB481B492}" presName="sibTrans" presStyleCnt="0"/>
      <dgm:spPr/>
    </dgm:pt>
    <dgm:pt modelId="{1BDC9C75-BF6F-49D7-B40F-A068CE4B4B27}" type="pres">
      <dgm:prSet presAssocID="{AE5C8DD8-12CC-4D03-BBF7-C50AF723CB6A}" presName="node" presStyleLbl="node1" presStyleIdx="8" presStyleCnt="9">
        <dgm:presLayoutVars>
          <dgm:bulletEnabled val="1"/>
        </dgm:presLayoutVars>
      </dgm:prSet>
      <dgm:spPr/>
    </dgm:pt>
  </dgm:ptLst>
  <dgm:cxnLst>
    <dgm:cxn modelId="{3A59BD1B-F595-420E-80C4-BEA66F1AFE6A}" type="presOf" srcId="{03706029-0279-4DF1-BC36-2459B784AC89}" destId="{A11B9913-7E83-4BEE-BE2C-4B77FA7188F4}" srcOrd="0" destOrd="0" presId="urn:microsoft.com/office/officeart/2005/8/layout/default"/>
    <dgm:cxn modelId="{83552727-C2C5-4227-9D1E-C0024430A96B}" type="presOf" srcId="{E6F08E14-7F3B-4666-B13A-1BEF57D785EF}" destId="{686B2CE9-586D-4E6A-8F12-6939867164AF}" srcOrd="0" destOrd="0" presId="urn:microsoft.com/office/officeart/2005/8/layout/default"/>
    <dgm:cxn modelId="{E3AB5F3D-C180-4038-AA36-CB09A5CC5C46}" srcId="{8028972B-18E7-4D8E-B191-34A4939A9839}" destId="{6D6484D6-8382-4B8B-B879-F984E5064D57}" srcOrd="4" destOrd="0" parTransId="{8313375F-6635-4518-8C86-DA6639B5181E}" sibTransId="{1EBF05AC-EF9F-4052-9A82-FCECA69CEB26}"/>
    <dgm:cxn modelId="{0BB9AC5F-19F9-499A-8121-FCB96622921D}" type="presOf" srcId="{39843053-C104-4B94-B6FB-C2967E4556DA}" destId="{80D90FBF-436C-40BE-888B-7D9256DBFF4E}" srcOrd="0" destOrd="0" presId="urn:microsoft.com/office/officeart/2005/8/layout/default"/>
    <dgm:cxn modelId="{1A49F84D-040F-4B54-ACE4-EE25507F08A0}" srcId="{8028972B-18E7-4D8E-B191-34A4939A9839}" destId="{E6F08E14-7F3B-4666-B13A-1BEF57D785EF}" srcOrd="2" destOrd="0" parTransId="{4496F110-75C7-43E3-AA7C-4489E24D3728}" sibTransId="{B9950092-C407-4CDB-BFCA-D1EF4E3B0349}"/>
    <dgm:cxn modelId="{E5FD3353-BF25-4CDD-BCEF-7710FAF04DA1}" type="presOf" srcId="{45F4B98A-3173-4D72-B83A-391F6AE4ECEC}" destId="{F02237DA-E56E-4B9D-98B0-599DBB9663F0}" srcOrd="0" destOrd="0" presId="urn:microsoft.com/office/officeart/2005/8/layout/default"/>
    <dgm:cxn modelId="{4C2BC974-82C0-4BB5-8F61-72E262435B52}" srcId="{8028972B-18E7-4D8E-B191-34A4939A9839}" destId="{006B4A55-49FF-462C-AACE-1C7B7625DA42}" srcOrd="7" destOrd="0" parTransId="{07892FCF-AAD8-46C5-BE58-D33A3B7EA9FA}" sibTransId="{131AB235-C05C-4A50-AD87-029BB481B492}"/>
    <dgm:cxn modelId="{03635975-115A-4557-B2C0-155A04C690F1}" type="presOf" srcId="{6D6484D6-8382-4B8B-B879-F984E5064D57}" destId="{59AB65F9-0F58-42E5-8B5D-CF953EC4998D}" srcOrd="0" destOrd="0" presId="urn:microsoft.com/office/officeart/2005/8/layout/default"/>
    <dgm:cxn modelId="{2EF56BA0-EDC8-4865-A8BC-1599F6BB4751}" type="presOf" srcId="{8028972B-18E7-4D8E-B191-34A4939A9839}" destId="{EFD02C9F-7A7A-4DAD-BB58-BC127A51903F}" srcOrd="0" destOrd="0" presId="urn:microsoft.com/office/officeart/2005/8/layout/default"/>
    <dgm:cxn modelId="{28C1B0A1-9662-4342-8E1A-D3D6567C8C25}" type="presOf" srcId="{006B4A55-49FF-462C-AACE-1C7B7625DA42}" destId="{BF451E2D-F432-499B-97B7-B05531372D99}" srcOrd="0" destOrd="0" presId="urn:microsoft.com/office/officeart/2005/8/layout/default"/>
    <dgm:cxn modelId="{3D0E6EA7-9090-496A-BC99-4A0A570B0687}" srcId="{8028972B-18E7-4D8E-B191-34A4939A9839}" destId="{45F4B98A-3173-4D72-B83A-391F6AE4ECEC}" srcOrd="1" destOrd="0" parTransId="{FDB2F352-BF85-4E63-9C33-B2A0C2B7B0D9}" sibTransId="{3B81C581-06B5-4F7B-94E8-707DDB29A9FF}"/>
    <dgm:cxn modelId="{EE7233B2-5048-4E0C-A4B4-74B79DBFAD81}" srcId="{8028972B-18E7-4D8E-B191-34A4939A9839}" destId="{AE5C8DD8-12CC-4D03-BBF7-C50AF723CB6A}" srcOrd="8" destOrd="0" parTransId="{2AD22F69-A44A-43C8-9B6E-9D2DE022D885}" sibTransId="{9000B0F7-A544-4C16-AC2B-BDFC697EF579}"/>
    <dgm:cxn modelId="{DDB7FAB6-22E3-480C-9755-9FAE9E156646}" type="presOf" srcId="{AE5C8DD8-12CC-4D03-BBF7-C50AF723CB6A}" destId="{1BDC9C75-BF6F-49D7-B40F-A068CE4B4B27}" srcOrd="0" destOrd="0" presId="urn:microsoft.com/office/officeart/2005/8/layout/default"/>
    <dgm:cxn modelId="{22B2C9CC-1022-4FC4-979A-D91FA3964B81}" srcId="{8028972B-18E7-4D8E-B191-34A4939A9839}" destId="{03706029-0279-4DF1-BC36-2459B784AC89}" srcOrd="6" destOrd="0" parTransId="{E458D06E-A9C2-4C61-AFCA-993EF60ED67D}" sibTransId="{46BAABE7-C79B-4161-A4F0-2D36B155305B}"/>
    <dgm:cxn modelId="{36E208D1-9D04-4909-92BE-756D9884CC0A}" srcId="{8028972B-18E7-4D8E-B191-34A4939A9839}" destId="{C6E6B4FA-271B-4BFC-B573-3E98243501B3}" srcOrd="0" destOrd="0" parTransId="{38EB878B-E960-422C-B233-8A974895B6E7}" sibTransId="{DA5D99CE-A296-411B-A4DE-3B54C14FF119}"/>
    <dgm:cxn modelId="{567704DA-2167-4FD2-8775-C0F53C1047F5}" type="presOf" srcId="{C6E6B4FA-271B-4BFC-B573-3E98243501B3}" destId="{47809EF4-0CAE-41D9-A9F8-4774BB782725}" srcOrd="0" destOrd="0" presId="urn:microsoft.com/office/officeart/2005/8/layout/default"/>
    <dgm:cxn modelId="{315BFDDC-BCD5-40A4-9AB6-F8E13E533CD3}" srcId="{8028972B-18E7-4D8E-B191-34A4939A9839}" destId="{39843053-C104-4B94-B6FB-C2967E4556DA}" srcOrd="5" destOrd="0" parTransId="{67D87322-3449-4C99-91EA-0764BCC63674}" sibTransId="{0DA9ACA9-7EDA-4532-8C0E-F039D48D360D}"/>
    <dgm:cxn modelId="{3C6687E2-030C-4ACC-821B-FF87E8FA679F}" srcId="{8028972B-18E7-4D8E-B191-34A4939A9839}" destId="{40212FF9-94E8-46DF-B431-AA14E655F11D}" srcOrd="3" destOrd="0" parTransId="{3B8F6251-E180-49A2-9D51-7036F052650C}" sibTransId="{870F972A-7ACD-47CA-AC83-F3F427734805}"/>
    <dgm:cxn modelId="{1F0C71EF-8EEE-49EE-9AF1-A49156589E81}" type="presOf" srcId="{40212FF9-94E8-46DF-B431-AA14E655F11D}" destId="{6FCCE56F-7847-43E3-8503-BD6E7455FC74}" srcOrd="0" destOrd="0" presId="urn:microsoft.com/office/officeart/2005/8/layout/default"/>
    <dgm:cxn modelId="{0F394FC9-21D8-491B-B26D-595DD2BAD73C}" type="presParOf" srcId="{EFD02C9F-7A7A-4DAD-BB58-BC127A51903F}" destId="{47809EF4-0CAE-41D9-A9F8-4774BB782725}" srcOrd="0" destOrd="0" presId="urn:microsoft.com/office/officeart/2005/8/layout/default"/>
    <dgm:cxn modelId="{3406C355-5061-49B7-B190-EF8DD4CE6D39}" type="presParOf" srcId="{EFD02C9F-7A7A-4DAD-BB58-BC127A51903F}" destId="{8ADB05A7-032E-4782-AF73-80292D91933E}" srcOrd="1" destOrd="0" presId="urn:microsoft.com/office/officeart/2005/8/layout/default"/>
    <dgm:cxn modelId="{8A6C7947-EE85-443E-AE55-2B88F2562A94}" type="presParOf" srcId="{EFD02C9F-7A7A-4DAD-BB58-BC127A51903F}" destId="{F02237DA-E56E-4B9D-98B0-599DBB9663F0}" srcOrd="2" destOrd="0" presId="urn:microsoft.com/office/officeart/2005/8/layout/default"/>
    <dgm:cxn modelId="{A9D1B38B-3ABA-4346-AE66-081AD7534C4A}" type="presParOf" srcId="{EFD02C9F-7A7A-4DAD-BB58-BC127A51903F}" destId="{D2436043-A57E-4C0B-B674-B9FC22770C12}" srcOrd="3" destOrd="0" presId="urn:microsoft.com/office/officeart/2005/8/layout/default"/>
    <dgm:cxn modelId="{56CA7EF1-829E-499E-A6FC-A0B62579E731}" type="presParOf" srcId="{EFD02C9F-7A7A-4DAD-BB58-BC127A51903F}" destId="{686B2CE9-586D-4E6A-8F12-6939867164AF}" srcOrd="4" destOrd="0" presId="urn:microsoft.com/office/officeart/2005/8/layout/default"/>
    <dgm:cxn modelId="{C7A5254E-87F5-4A32-BD99-BCC22BA76CD9}" type="presParOf" srcId="{EFD02C9F-7A7A-4DAD-BB58-BC127A51903F}" destId="{31F8C33F-EF5A-4E3D-8576-D87357B4EA1F}" srcOrd="5" destOrd="0" presId="urn:microsoft.com/office/officeart/2005/8/layout/default"/>
    <dgm:cxn modelId="{0C74AF0F-661E-483D-884D-FFF26017B5BC}" type="presParOf" srcId="{EFD02C9F-7A7A-4DAD-BB58-BC127A51903F}" destId="{6FCCE56F-7847-43E3-8503-BD6E7455FC74}" srcOrd="6" destOrd="0" presId="urn:microsoft.com/office/officeart/2005/8/layout/default"/>
    <dgm:cxn modelId="{A49EACA9-9469-487B-94D9-979B59FD0FE5}" type="presParOf" srcId="{EFD02C9F-7A7A-4DAD-BB58-BC127A51903F}" destId="{6E12B7CB-7BE2-4A96-966E-D54CED6F55EB}" srcOrd="7" destOrd="0" presId="urn:microsoft.com/office/officeart/2005/8/layout/default"/>
    <dgm:cxn modelId="{50BA2E87-CCFE-4D8F-9C49-48D0749F8AB9}" type="presParOf" srcId="{EFD02C9F-7A7A-4DAD-BB58-BC127A51903F}" destId="{59AB65F9-0F58-42E5-8B5D-CF953EC4998D}" srcOrd="8" destOrd="0" presId="urn:microsoft.com/office/officeart/2005/8/layout/default"/>
    <dgm:cxn modelId="{49A3DA7E-87F5-490D-B53D-9971DF7ABF7E}" type="presParOf" srcId="{EFD02C9F-7A7A-4DAD-BB58-BC127A51903F}" destId="{277A136E-9AB0-4991-87D7-171024F91B2E}" srcOrd="9" destOrd="0" presId="urn:microsoft.com/office/officeart/2005/8/layout/default"/>
    <dgm:cxn modelId="{50EE2240-AFD0-4A2B-8847-364012DA504D}" type="presParOf" srcId="{EFD02C9F-7A7A-4DAD-BB58-BC127A51903F}" destId="{80D90FBF-436C-40BE-888B-7D9256DBFF4E}" srcOrd="10" destOrd="0" presId="urn:microsoft.com/office/officeart/2005/8/layout/default"/>
    <dgm:cxn modelId="{4F4735C2-A127-4D0D-89BA-85B4B6F3AB23}" type="presParOf" srcId="{EFD02C9F-7A7A-4DAD-BB58-BC127A51903F}" destId="{D24E2B77-8D75-4C15-BC0F-783927B8EE99}" srcOrd="11" destOrd="0" presId="urn:microsoft.com/office/officeart/2005/8/layout/default"/>
    <dgm:cxn modelId="{AB3C57B4-74BA-46FF-874D-4E8B4063C91C}" type="presParOf" srcId="{EFD02C9F-7A7A-4DAD-BB58-BC127A51903F}" destId="{A11B9913-7E83-4BEE-BE2C-4B77FA7188F4}" srcOrd="12" destOrd="0" presId="urn:microsoft.com/office/officeart/2005/8/layout/default"/>
    <dgm:cxn modelId="{630BE0EE-08B4-46B6-A512-659E97C13172}" type="presParOf" srcId="{EFD02C9F-7A7A-4DAD-BB58-BC127A51903F}" destId="{4B8F1124-FC29-44C9-BD34-15DA55011A03}" srcOrd="13" destOrd="0" presId="urn:microsoft.com/office/officeart/2005/8/layout/default"/>
    <dgm:cxn modelId="{5F0ECD99-6D25-424F-971F-FE6B5171C9EA}" type="presParOf" srcId="{EFD02C9F-7A7A-4DAD-BB58-BC127A51903F}" destId="{BF451E2D-F432-499B-97B7-B05531372D99}" srcOrd="14" destOrd="0" presId="urn:microsoft.com/office/officeart/2005/8/layout/default"/>
    <dgm:cxn modelId="{5050D23D-A432-4857-BF79-C6C9410ADF5B}" type="presParOf" srcId="{EFD02C9F-7A7A-4DAD-BB58-BC127A51903F}" destId="{0E17D604-BE2A-4BC9-9A8F-8A2E3E9B7AC9}" srcOrd="15" destOrd="0" presId="urn:microsoft.com/office/officeart/2005/8/layout/default"/>
    <dgm:cxn modelId="{B2DAAC3B-91B9-449C-9A6C-ACF7228EC149}" type="presParOf" srcId="{EFD02C9F-7A7A-4DAD-BB58-BC127A51903F}" destId="{1BDC9C75-BF6F-49D7-B40F-A068CE4B4B27}" srcOrd="1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69761-0D10-4D56-B95C-EC2A3B6B965A}">
      <dsp:nvSpPr>
        <dsp:cNvPr id="0" name=""/>
        <dsp:cNvSpPr/>
      </dsp:nvSpPr>
      <dsp:spPr>
        <a:xfrm>
          <a:off x="152223" y="179095"/>
          <a:ext cx="1411582" cy="1411582"/>
        </a:xfrm>
        <a:prstGeom prst="circularArrow">
          <a:avLst>
            <a:gd name="adj1" fmla="val 4668"/>
            <a:gd name="adj2" fmla="val 272909"/>
            <a:gd name="adj3" fmla="val 13740080"/>
            <a:gd name="adj4" fmla="val 17443206"/>
            <a:gd name="adj5" fmla="val 484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12A5C-6EEE-4B5D-A397-1DB27C072F1B}">
      <dsp:nvSpPr>
        <dsp:cNvPr id="0" name=""/>
        <dsp:cNvSpPr/>
      </dsp:nvSpPr>
      <dsp:spPr>
        <a:xfrm>
          <a:off x="507351" y="175806"/>
          <a:ext cx="701326" cy="35066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Plan</a:t>
          </a:r>
          <a:endParaRPr lang="en-GB" sz="1400" kern="1200" dirty="0"/>
        </a:p>
      </dsp:txBody>
      <dsp:txXfrm>
        <a:off x="524469" y="192924"/>
        <a:ext cx="667090" cy="316427"/>
      </dsp:txXfrm>
    </dsp:sp>
    <dsp:sp modelId="{39694C2D-2E33-47C3-9387-7BA410F981D0}">
      <dsp:nvSpPr>
        <dsp:cNvPr id="0" name=""/>
        <dsp:cNvSpPr/>
      </dsp:nvSpPr>
      <dsp:spPr>
        <a:xfrm>
          <a:off x="1014203" y="682657"/>
          <a:ext cx="701326" cy="35066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Do</a:t>
          </a:r>
          <a:endParaRPr lang="en-GB" sz="1400" kern="1200" dirty="0"/>
        </a:p>
      </dsp:txBody>
      <dsp:txXfrm>
        <a:off x="1031321" y="699775"/>
        <a:ext cx="667090" cy="316427"/>
      </dsp:txXfrm>
    </dsp:sp>
    <dsp:sp modelId="{A7152861-B2E1-489F-A230-84D4CFCB8597}">
      <dsp:nvSpPr>
        <dsp:cNvPr id="0" name=""/>
        <dsp:cNvSpPr/>
      </dsp:nvSpPr>
      <dsp:spPr>
        <a:xfrm>
          <a:off x="507351" y="1189509"/>
          <a:ext cx="701326" cy="35066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Check</a:t>
          </a:r>
          <a:endParaRPr lang="en-GB" sz="1400" kern="1200" dirty="0"/>
        </a:p>
      </dsp:txBody>
      <dsp:txXfrm>
        <a:off x="524469" y="1206627"/>
        <a:ext cx="667090" cy="316427"/>
      </dsp:txXfrm>
    </dsp:sp>
    <dsp:sp modelId="{A6066C69-AC3A-4BE5-9172-680D0A1E39E7}">
      <dsp:nvSpPr>
        <dsp:cNvPr id="0" name=""/>
        <dsp:cNvSpPr/>
      </dsp:nvSpPr>
      <dsp:spPr>
        <a:xfrm>
          <a:off x="499" y="682657"/>
          <a:ext cx="701326" cy="35066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Act</a:t>
          </a:r>
          <a:endParaRPr lang="en-GB" sz="1400" kern="1200" dirty="0"/>
        </a:p>
      </dsp:txBody>
      <dsp:txXfrm>
        <a:off x="17617" y="699775"/>
        <a:ext cx="667090" cy="316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75362-882E-446E-B456-5344B6989334}">
      <dsp:nvSpPr>
        <dsp:cNvPr id="0" name=""/>
        <dsp:cNvSpPr/>
      </dsp:nvSpPr>
      <dsp:spPr>
        <a:xfrm>
          <a:off x="0" y="428"/>
          <a:ext cx="3431258" cy="236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cs typeface="Calibri" panose="020F0502020204030204" pitchFamily="34" charset="0"/>
            </a:rPr>
            <a:t>Food / feedstock reception and preparation</a:t>
          </a:r>
          <a:endParaRPr lang="en-GB" sz="1000" kern="1200">
            <a:latin typeface="Calibri" panose="020F0502020204030204" pitchFamily="34" charset="0"/>
            <a:cs typeface="Calibri" panose="020F0502020204030204" pitchFamily="34" charset="0"/>
          </a:endParaRPr>
        </a:p>
      </dsp:txBody>
      <dsp:txXfrm>
        <a:off x="11548" y="11976"/>
        <a:ext cx="3408162" cy="213474"/>
      </dsp:txXfrm>
    </dsp:sp>
    <dsp:sp modelId="{83964083-5A5A-4625-9754-3C13B8490D7B}">
      <dsp:nvSpPr>
        <dsp:cNvPr id="0" name=""/>
        <dsp:cNvSpPr/>
      </dsp:nvSpPr>
      <dsp:spPr>
        <a:xfrm>
          <a:off x="0" y="236999"/>
          <a:ext cx="3431258" cy="18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42" tIns="7620" rIns="42672" bIns="7620" numCol="1" spcCol="1270" anchor="t" anchorCtr="0">
          <a:noAutofit/>
        </a:bodyPr>
        <a:lstStyle/>
        <a:p>
          <a:pPr marL="57150" lvl="1" indent="-57150" algn="ctr" defTabSz="266700">
            <a:lnSpc>
              <a:spcPct val="90000"/>
            </a:lnSpc>
            <a:spcBef>
              <a:spcPct val="0"/>
            </a:spcBef>
            <a:spcAft>
              <a:spcPct val="20000"/>
            </a:spcAft>
            <a:buNone/>
          </a:pPr>
          <a:r>
            <a:rPr lang="en-GB" sz="600" kern="1200" dirty="0">
              <a:latin typeface="Calibri" panose="020F0502020204030204" pitchFamily="34" charset="0"/>
              <a:cs typeface="Calibri" panose="020F0502020204030204" pitchFamily="34" charset="0"/>
            </a:rPr>
            <a:t>Materials handling and storage / Sorting, screening, grading, dehulling, destemming, destalking and trimming / Peeling / Washing / Thawing </a:t>
          </a:r>
        </a:p>
      </dsp:txBody>
      <dsp:txXfrm>
        <a:off x="0" y="236999"/>
        <a:ext cx="3431258" cy="183752"/>
      </dsp:txXfrm>
    </dsp:sp>
    <dsp:sp modelId="{DAD7371E-E374-4C57-82D8-B96419F8310A}">
      <dsp:nvSpPr>
        <dsp:cNvPr id="0" name=""/>
        <dsp:cNvSpPr/>
      </dsp:nvSpPr>
      <dsp:spPr>
        <a:xfrm>
          <a:off x="0" y="420752"/>
          <a:ext cx="3431258" cy="236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cs typeface="Calibri" panose="020F0502020204030204" pitchFamily="34" charset="0"/>
            </a:rPr>
            <a:t>Size reduction, mixing and forming </a:t>
          </a:r>
        </a:p>
      </dsp:txBody>
      <dsp:txXfrm>
        <a:off x="11548" y="432300"/>
        <a:ext cx="3408162" cy="213474"/>
      </dsp:txXfrm>
    </dsp:sp>
    <dsp:sp modelId="{393DF209-4F6A-4278-BA40-FE9F83662F1D}">
      <dsp:nvSpPr>
        <dsp:cNvPr id="0" name=""/>
        <dsp:cNvSpPr/>
      </dsp:nvSpPr>
      <dsp:spPr>
        <a:xfrm>
          <a:off x="0" y="657322"/>
          <a:ext cx="3431258" cy="18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42" tIns="7620" rIns="42672" bIns="7620" numCol="1" spcCol="1270" anchor="t" anchorCtr="0">
          <a:noAutofit/>
        </a:bodyPr>
        <a:lstStyle/>
        <a:p>
          <a:pPr marL="57150" lvl="1" indent="-57150" algn="ctr" defTabSz="266700">
            <a:lnSpc>
              <a:spcPct val="90000"/>
            </a:lnSpc>
            <a:spcBef>
              <a:spcPct val="0"/>
            </a:spcBef>
            <a:spcAft>
              <a:spcPct val="20000"/>
            </a:spcAft>
            <a:buNone/>
          </a:pPr>
          <a:r>
            <a:rPr lang="en-GB" sz="600" kern="1200" dirty="0">
              <a:latin typeface="Calibri" panose="020F0502020204030204" pitchFamily="34" charset="0"/>
              <a:cs typeface="Calibri" panose="020F0502020204030204" pitchFamily="34" charset="0"/>
            </a:rPr>
            <a:t>Cutting, slicing, chopping, mincing, pulping and pressing / Mixing, blending, homogenisation and </a:t>
          </a:r>
          <a:r>
            <a:rPr lang="en-GB" sz="600" kern="1200" dirty="0" err="1">
              <a:latin typeface="Calibri" panose="020F0502020204030204" pitchFamily="34" charset="0"/>
              <a:cs typeface="Calibri" panose="020F0502020204030204" pitchFamily="34" charset="0"/>
            </a:rPr>
            <a:t>conching</a:t>
          </a:r>
          <a:r>
            <a:rPr lang="en-GB" sz="600" kern="1200" dirty="0">
              <a:latin typeface="Calibri" panose="020F0502020204030204" pitchFamily="34" charset="0"/>
              <a:cs typeface="Calibri" panose="020F0502020204030204" pitchFamily="34" charset="0"/>
            </a:rPr>
            <a:t> / Grinding, milling and crushing / Forming/moulding and extruding </a:t>
          </a:r>
        </a:p>
      </dsp:txBody>
      <dsp:txXfrm>
        <a:off x="0" y="657322"/>
        <a:ext cx="3431258" cy="183752"/>
      </dsp:txXfrm>
    </dsp:sp>
    <dsp:sp modelId="{034B7491-CB8E-4F6D-B9AB-DBF61F7C2051}">
      <dsp:nvSpPr>
        <dsp:cNvPr id="0" name=""/>
        <dsp:cNvSpPr/>
      </dsp:nvSpPr>
      <dsp:spPr>
        <a:xfrm>
          <a:off x="0" y="841075"/>
          <a:ext cx="3431258" cy="236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cs typeface="Calibri" panose="020F0502020204030204" pitchFamily="34" charset="0"/>
            </a:rPr>
            <a:t>Separation techniques </a:t>
          </a:r>
          <a:endParaRPr lang="en-GB" sz="1000" kern="1200">
            <a:latin typeface="Calibri" panose="020F0502020204030204" pitchFamily="34" charset="0"/>
            <a:cs typeface="Calibri" panose="020F0502020204030204" pitchFamily="34" charset="0"/>
          </a:endParaRPr>
        </a:p>
      </dsp:txBody>
      <dsp:txXfrm>
        <a:off x="11548" y="852623"/>
        <a:ext cx="3408162" cy="213474"/>
      </dsp:txXfrm>
    </dsp:sp>
    <dsp:sp modelId="{6EB80457-3D7D-4AE7-9FB0-D0FD053FF766}">
      <dsp:nvSpPr>
        <dsp:cNvPr id="0" name=""/>
        <dsp:cNvSpPr/>
      </dsp:nvSpPr>
      <dsp:spPr>
        <a:xfrm>
          <a:off x="0" y="1077646"/>
          <a:ext cx="3431258" cy="265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42" tIns="7620" rIns="42672" bIns="7620" numCol="1" spcCol="1270" anchor="t" anchorCtr="0">
          <a:noAutofit/>
        </a:bodyPr>
        <a:lstStyle/>
        <a:p>
          <a:pPr marL="57150" lvl="1" indent="-57150" algn="ctr" defTabSz="266700">
            <a:lnSpc>
              <a:spcPct val="90000"/>
            </a:lnSpc>
            <a:spcBef>
              <a:spcPct val="0"/>
            </a:spcBef>
            <a:spcAft>
              <a:spcPct val="20000"/>
            </a:spcAft>
            <a:buNone/>
          </a:pPr>
          <a:r>
            <a:rPr lang="en-GB" sz="600" kern="1200" dirty="0">
              <a:latin typeface="Calibri" panose="020F0502020204030204" pitchFamily="34" charset="0"/>
              <a:cs typeface="Calibri" panose="020F0502020204030204" pitchFamily="34" charset="0"/>
            </a:rPr>
            <a:t>Extraction / De-ionisation / Fining / Centrifugation and sedimentation / Filtration / Membrane separation / Crystallisation / Removal of free fatty acids by neutralisation / Bleaching / Deodorisation by stream stripping / Decolourisation / Distillation </a:t>
          </a:r>
        </a:p>
      </dsp:txBody>
      <dsp:txXfrm>
        <a:off x="0" y="1077646"/>
        <a:ext cx="3431258" cy="265420"/>
      </dsp:txXfrm>
    </dsp:sp>
    <dsp:sp modelId="{91D24FFC-008F-4E4D-B250-6F72AEA6FCA7}">
      <dsp:nvSpPr>
        <dsp:cNvPr id="0" name=""/>
        <dsp:cNvSpPr/>
      </dsp:nvSpPr>
      <dsp:spPr>
        <a:xfrm>
          <a:off x="0" y="1343067"/>
          <a:ext cx="3431258" cy="236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cs typeface="Calibri" panose="020F0502020204030204" pitchFamily="34" charset="0"/>
            </a:rPr>
            <a:t>Product processing technology </a:t>
          </a:r>
          <a:endParaRPr lang="en-GB" sz="1000" kern="1200">
            <a:latin typeface="Calibri" panose="020F0502020204030204" pitchFamily="34" charset="0"/>
            <a:cs typeface="Calibri" panose="020F0502020204030204" pitchFamily="34" charset="0"/>
          </a:endParaRPr>
        </a:p>
      </dsp:txBody>
      <dsp:txXfrm>
        <a:off x="11548" y="1354615"/>
        <a:ext cx="3408162" cy="213474"/>
      </dsp:txXfrm>
    </dsp:sp>
    <dsp:sp modelId="{1372F2D0-8453-4F0A-9B88-06D4483D16A9}">
      <dsp:nvSpPr>
        <dsp:cNvPr id="0" name=""/>
        <dsp:cNvSpPr/>
      </dsp:nvSpPr>
      <dsp:spPr>
        <a:xfrm>
          <a:off x="0" y="1579638"/>
          <a:ext cx="3431258" cy="265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42" tIns="7620" rIns="42672" bIns="7620" numCol="1" spcCol="1270" anchor="t" anchorCtr="0">
          <a:noAutofit/>
        </a:bodyPr>
        <a:lstStyle/>
        <a:p>
          <a:pPr marL="57150" lvl="1" indent="-57150" algn="ctr" defTabSz="266700">
            <a:lnSpc>
              <a:spcPct val="90000"/>
            </a:lnSpc>
            <a:spcBef>
              <a:spcPct val="0"/>
            </a:spcBef>
            <a:spcAft>
              <a:spcPct val="20000"/>
            </a:spcAft>
            <a:buNone/>
          </a:pPr>
          <a:r>
            <a:rPr lang="en-GB" sz="600" kern="1200" dirty="0">
              <a:latin typeface="Calibri" panose="020F0502020204030204" pitchFamily="34" charset="0"/>
              <a:cs typeface="Calibri" panose="020F0502020204030204" pitchFamily="34" charset="0"/>
            </a:rPr>
            <a:t>Soaking / Dissolving / Solubilisation, alkalising / Fermentation / Coagulation / Germination / Brining, curing and pickling / Smoking / Hardening / </a:t>
          </a:r>
          <a:r>
            <a:rPr lang="en-GB" sz="600" kern="1200" dirty="0" err="1">
              <a:latin typeface="Calibri" panose="020F0502020204030204" pitchFamily="34" charset="0"/>
              <a:cs typeface="Calibri" panose="020F0502020204030204" pitchFamily="34" charset="0"/>
            </a:rPr>
            <a:t>Sulphitation</a:t>
          </a:r>
          <a:r>
            <a:rPr lang="en-GB" sz="600" kern="1200" dirty="0">
              <a:latin typeface="Calibri" panose="020F0502020204030204" pitchFamily="34" charset="0"/>
              <a:cs typeface="Calibri" panose="020F0502020204030204" pitchFamily="34" charset="0"/>
            </a:rPr>
            <a:t> / Carbonatation / Carbonation / Coating, spraying, enrobing, agglomeration, encapsulation / Ageing </a:t>
          </a:r>
        </a:p>
      </dsp:txBody>
      <dsp:txXfrm>
        <a:off x="0" y="1579638"/>
        <a:ext cx="3431258" cy="265420"/>
      </dsp:txXfrm>
    </dsp:sp>
    <dsp:sp modelId="{4CB52B16-0CDE-46A7-8F76-879CA09AD5F4}">
      <dsp:nvSpPr>
        <dsp:cNvPr id="0" name=""/>
        <dsp:cNvSpPr/>
      </dsp:nvSpPr>
      <dsp:spPr>
        <a:xfrm>
          <a:off x="0" y="1845059"/>
          <a:ext cx="3431258" cy="236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cs typeface="Calibri" panose="020F0502020204030204" pitchFamily="34" charset="0"/>
            </a:rPr>
            <a:t>Heat processing </a:t>
          </a:r>
          <a:endParaRPr lang="en-GB" sz="1000" kern="1200">
            <a:latin typeface="Calibri" panose="020F0502020204030204" pitchFamily="34" charset="0"/>
            <a:cs typeface="Calibri" panose="020F0502020204030204" pitchFamily="34" charset="0"/>
          </a:endParaRPr>
        </a:p>
      </dsp:txBody>
      <dsp:txXfrm>
        <a:off x="11548" y="1856607"/>
        <a:ext cx="3408162" cy="213474"/>
      </dsp:txXfrm>
    </dsp:sp>
    <dsp:sp modelId="{B94F03F3-2343-4E2A-94C6-7C88815B4208}">
      <dsp:nvSpPr>
        <dsp:cNvPr id="0" name=""/>
        <dsp:cNvSpPr/>
      </dsp:nvSpPr>
      <dsp:spPr>
        <a:xfrm>
          <a:off x="0" y="2081630"/>
          <a:ext cx="3431258" cy="18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42" tIns="7620" rIns="42672" bIns="7620" numCol="1" spcCol="1270" anchor="t" anchorCtr="0">
          <a:noAutofit/>
        </a:bodyPr>
        <a:lstStyle/>
        <a:p>
          <a:pPr marL="57150" lvl="1" indent="-57150" algn="ctr" defTabSz="266700">
            <a:lnSpc>
              <a:spcPct val="90000"/>
            </a:lnSpc>
            <a:spcBef>
              <a:spcPct val="0"/>
            </a:spcBef>
            <a:spcAft>
              <a:spcPct val="20000"/>
            </a:spcAft>
            <a:buNone/>
          </a:pPr>
          <a:r>
            <a:rPr lang="en-GB" sz="600" kern="1200" dirty="0">
              <a:latin typeface="Calibri" panose="020F0502020204030204" pitchFamily="34" charset="0"/>
              <a:cs typeface="Calibri" panose="020F0502020204030204" pitchFamily="34" charset="0"/>
            </a:rPr>
            <a:t>Melting / Blanching / Cooking and boiling / Baking / Roasting / Frying / Tempering / Pasteurisation, sterilisation and UHT processing </a:t>
          </a:r>
        </a:p>
      </dsp:txBody>
      <dsp:txXfrm>
        <a:off x="0" y="2081630"/>
        <a:ext cx="3431258" cy="183752"/>
      </dsp:txXfrm>
    </dsp:sp>
    <dsp:sp modelId="{BFEC0131-C875-4A74-B1B5-9222D5ECE4B6}">
      <dsp:nvSpPr>
        <dsp:cNvPr id="0" name=""/>
        <dsp:cNvSpPr/>
      </dsp:nvSpPr>
      <dsp:spPr>
        <a:xfrm>
          <a:off x="0" y="2265382"/>
          <a:ext cx="3431258" cy="236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dirty="0">
              <a:latin typeface="Calibri" panose="020F0502020204030204" pitchFamily="34" charset="0"/>
              <a:cs typeface="Calibri" panose="020F0502020204030204" pitchFamily="34" charset="0"/>
            </a:rPr>
            <a:t>Concentration by heat </a:t>
          </a:r>
          <a:endParaRPr lang="en-GB" sz="1000" kern="1200" dirty="0">
            <a:latin typeface="Calibri" panose="020F0502020204030204" pitchFamily="34" charset="0"/>
            <a:cs typeface="Calibri" panose="020F0502020204030204" pitchFamily="34" charset="0"/>
          </a:endParaRPr>
        </a:p>
      </dsp:txBody>
      <dsp:txXfrm>
        <a:off x="11548" y="2276930"/>
        <a:ext cx="3408162" cy="213474"/>
      </dsp:txXfrm>
    </dsp:sp>
    <dsp:sp modelId="{F8BB7D6A-AF7B-4B99-AAAD-70F104EA8E2D}">
      <dsp:nvSpPr>
        <dsp:cNvPr id="0" name=""/>
        <dsp:cNvSpPr/>
      </dsp:nvSpPr>
      <dsp:spPr>
        <a:xfrm>
          <a:off x="0" y="2501953"/>
          <a:ext cx="3431258" cy="9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42" tIns="7620" rIns="42672" bIns="7620" numCol="1" spcCol="1270" anchor="t" anchorCtr="0">
          <a:noAutofit/>
        </a:bodyPr>
        <a:lstStyle/>
        <a:p>
          <a:pPr marL="57150" lvl="1" indent="-57150" algn="ctr" defTabSz="266700">
            <a:lnSpc>
              <a:spcPct val="90000"/>
            </a:lnSpc>
            <a:spcBef>
              <a:spcPct val="0"/>
            </a:spcBef>
            <a:spcAft>
              <a:spcPct val="20000"/>
            </a:spcAft>
            <a:buNone/>
          </a:pPr>
          <a:r>
            <a:rPr lang="en-GB" sz="600" kern="1200" dirty="0">
              <a:latin typeface="Calibri" panose="020F0502020204030204" pitchFamily="34" charset="0"/>
              <a:cs typeface="Calibri" panose="020F0502020204030204" pitchFamily="34" charset="0"/>
            </a:rPr>
            <a:t>Evaporation (liquid to liquid) / Drying (liquid to solid) / Dehydration (solid to solid) </a:t>
          </a:r>
        </a:p>
      </dsp:txBody>
      <dsp:txXfrm>
        <a:off x="0" y="2501953"/>
        <a:ext cx="3431258" cy="99532"/>
      </dsp:txXfrm>
    </dsp:sp>
    <dsp:sp modelId="{7C8FE624-551C-4C64-B601-EFDF27086AF4}">
      <dsp:nvSpPr>
        <dsp:cNvPr id="0" name=""/>
        <dsp:cNvSpPr/>
      </dsp:nvSpPr>
      <dsp:spPr>
        <a:xfrm>
          <a:off x="0" y="2601486"/>
          <a:ext cx="3431258" cy="236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cs typeface="Calibri" panose="020F0502020204030204" pitchFamily="34" charset="0"/>
            </a:rPr>
            <a:t>Processing by removal of heat </a:t>
          </a:r>
          <a:endParaRPr lang="en-GB" sz="1000" kern="1200">
            <a:latin typeface="Calibri" panose="020F0502020204030204" pitchFamily="34" charset="0"/>
            <a:cs typeface="Calibri" panose="020F0502020204030204" pitchFamily="34" charset="0"/>
          </a:endParaRPr>
        </a:p>
      </dsp:txBody>
      <dsp:txXfrm>
        <a:off x="11548" y="2613034"/>
        <a:ext cx="3408162" cy="213474"/>
      </dsp:txXfrm>
    </dsp:sp>
    <dsp:sp modelId="{2DDC9492-CAEC-4AAD-A7A4-80F7487B5139}">
      <dsp:nvSpPr>
        <dsp:cNvPr id="0" name=""/>
        <dsp:cNvSpPr/>
      </dsp:nvSpPr>
      <dsp:spPr>
        <a:xfrm>
          <a:off x="0" y="2838057"/>
          <a:ext cx="3431258" cy="9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42" tIns="7620" rIns="42672" bIns="7620" numCol="1" spcCol="1270" anchor="t" anchorCtr="0">
          <a:noAutofit/>
        </a:bodyPr>
        <a:lstStyle/>
        <a:p>
          <a:pPr marL="57150" lvl="1" indent="-57150" algn="ctr" defTabSz="266700">
            <a:lnSpc>
              <a:spcPct val="90000"/>
            </a:lnSpc>
            <a:spcBef>
              <a:spcPct val="0"/>
            </a:spcBef>
            <a:spcAft>
              <a:spcPct val="20000"/>
            </a:spcAft>
            <a:buNone/>
          </a:pPr>
          <a:r>
            <a:rPr lang="en-GB" sz="600" kern="1200" dirty="0">
              <a:latin typeface="Calibri" panose="020F0502020204030204" pitchFamily="34" charset="0"/>
              <a:cs typeface="Calibri" panose="020F0502020204030204" pitchFamily="34" charset="0"/>
            </a:rPr>
            <a:t>Cooling, chilling and cold stabilisation / Freezing / Freeze-drying/lyophilisation </a:t>
          </a:r>
        </a:p>
      </dsp:txBody>
      <dsp:txXfrm>
        <a:off x="0" y="2838057"/>
        <a:ext cx="3431258" cy="99532"/>
      </dsp:txXfrm>
    </dsp:sp>
    <dsp:sp modelId="{14C65203-87B7-4489-9FC8-16F0C6A44411}">
      <dsp:nvSpPr>
        <dsp:cNvPr id="0" name=""/>
        <dsp:cNvSpPr/>
      </dsp:nvSpPr>
      <dsp:spPr>
        <a:xfrm>
          <a:off x="0" y="2937590"/>
          <a:ext cx="3431258" cy="236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cs typeface="Calibri" panose="020F0502020204030204" pitchFamily="34" charset="0"/>
            </a:rPr>
            <a:t>Post-processing operations </a:t>
          </a:r>
          <a:endParaRPr lang="en-GB" sz="1000" kern="1200">
            <a:latin typeface="Calibri" panose="020F0502020204030204" pitchFamily="34" charset="0"/>
            <a:cs typeface="Calibri" panose="020F0502020204030204" pitchFamily="34" charset="0"/>
          </a:endParaRPr>
        </a:p>
      </dsp:txBody>
      <dsp:txXfrm>
        <a:off x="11548" y="2949138"/>
        <a:ext cx="3408162" cy="213474"/>
      </dsp:txXfrm>
    </dsp:sp>
    <dsp:sp modelId="{999B10C4-00F1-43BC-A61D-AFFD1A2813DD}">
      <dsp:nvSpPr>
        <dsp:cNvPr id="0" name=""/>
        <dsp:cNvSpPr/>
      </dsp:nvSpPr>
      <dsp:spPr>
        <a:xfrm>
          <a:off x="0" y="3174161"/>
          <a:ext cx="3431258" cy="9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42" tIns="7620" rIns="42672" bIns="7620" numCol="1" spcCol="1270" anchor="t" anchorCtr="0">
          <a:noAutofit/>
        </a:bodyPr>
        <a:lstStyle/>
        <a:p>
          <a:pPr marL="57150" lvl="1" indent="-57150" algn="ctr" defTabSz="266700">
            <a:lnSpc>
              <a:spcPct val="90000"/>
            </a:lnSpc>
            <a:spcBef>
              <a:spcPct val="0"/>
            </a:spcBef>
            <a:spcAft>
              <a:spcPct val="20000"/>
            </a:spcAft>
            <a:buNone/>
          </a:pPr>
          <a:r>
            <a:rPr lang="en-GB" sz="600" kern="1200" dirty="0">
              <a:latin typeface="Calibri" panose="020F0502020204030204" pitchFamily="34" charset="0"/>
              <a:cs typeface="Calibri" panose="020F0502020204030204" pitchFamily="34" charset="0"/>
            </a:rPr>
            <a:t>Packing and filling / Gas flushing and storage under gas </a:t>
          </a:r>
        </a:p>
      </dsp:txBody>
      <dsp:txXfrm>
        <a:off x="0" y="3174161"/>
        <a:ext cx="3431258" cy="99532"/>
      </dsp:txXfrm>
    </dsp:sp>
    <dsp:sp modelId="{71B886F2-08BC-4EFA-A5A7-849EFA003BB0}">
      <dsp:nvSpPr>
        <dsp:cNvPr id="0" name=""/>
        <dsp:cNvSpPr/>
      </dsp:nvSpPr>
      <dsp:spPr>
        <a:xfrm>
          <a:off x="0" y="3273693"/>
          <a:ext cx="3431258" cy="236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cs typeface="Calibri" panose="020F0502020204030204" pitchFamily="34" charset="0"/>
            </a:rPr>
            <a:t>Utility processes </a:t>
          </a:r>
          <a:endParaRPr lang="en-GB" sz="1000" kern="1200">
            <a:latin typeface="Calibri" panose="020F0502020204030204" pitchFamily="34" charset="0"/>
            <a:cs typeface="Calibri" panose="020F0502020204030204" pitchFamily="34" charset="0"/>
          </a:endParaRPr>
        </a:p>
      </dsp:txBody>
      <dsp:txXfrm>
        <a:off x="11548" y="3285241"/>
        <a:ext cx="3408162" cy="213474"/>
      </dsp:txXfrm>
    </dsp:sp>
    <dsp:sp modelId="{B22F73A7-A45F-4E55-B907-E02130BCFFC4}">
      <dsp:nvSpPr>
        <dsp:cNvPr id="0" name=""/>
        <dsp:cNvSpPr/>
      </dsp:nvSpPr>
      <dsp:spPr>
        <a:xfrm>
          <a:off x="0" y="3510264"/>
          <a:ext cx="3431258" cy="18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42" tIns="7620" rIns="42672" bIns="7620" numCol="1" spcCol="1270" anchor="t" anchorCtr="0">
          <a:noAutofit/>
        </a:bodyPr>
        <a:lstStyle/>
        <a:p>
          <a:pPr marL="57150" lvl="1" indent="-57150" algn="ctr" defTabSz="266700">
            <a:lnSpc>
              <a:spcPct val="90000"/>
            </a:lnSpc>
            <a:spcBef>
              <a:spcPct val="0"/>
            </a:spcBef>
            <a:spcAft>
              <a:spcPct val="20000"/>
            </a:spcAft>
            <a:buNone/>
          </a:pPr>
          <a:r>
            <a:rPr lang="en-GB" sz="600" kern="1200" dirty="0">
              <a:latin typeface="Calibri" panose="020F0502020204030204" pitchFamily="34" charset="0"/>
              <a:cs typeface="Calibri" panose="020F0502020204030204" pitchFamily="34" charset="0"/>
            </a:rPr>
            <a:t>Cleaning and disinfection / Energy generation and consumption / Water treatment / Vacuum generation / Refrigeration / Compressed air generation</a:t>
          </a:r>
        </a:p>
      </dsp:txBody>
      <dsp:txXfrm>
        <a:off x="0" y="3510264"/>
        <a:ext cx="3431258" cy="183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09EF4-0CAE-41D9-A9F8-4774BB782725}">
      <dsp:nvSpPr>
        <dsp:cNvPr id="0" name=""/>
        <dsp:cNvSpPr/>
      </dsp:nvSpPr>
      <dsp:spPr>
        <a:xfrm>
          <a:off x="0" y="57485"/>
          <a:ext cx="862286" cy="517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i="0" u="none" kern="1200" dirty="0"/>
            <a:t>Boilers &amp; heat distribution</a:t>
          </a:r>
          <a:endParaRPr lang="en-GB" sz="1000" b="1" kern="1200" dirty="0"/>
        </a:p>
      </dsp:txBody>
      <dsp:txXfrm>
        <a:off x="0" y="57485"/>
        <a:ext cx="862286" cy="517371"/>
      </dsp:txXfrm>
    </dsp:sp>
    <dsp:sp modelId="{F02237DA-E56E-4B9D-98B0-599DBB9663F0}">
      <dsp:nvSpPr>
        <dsp:cNvPr id="0" name=""/>
        <dsp:cNvSpPr/>
      </dsp:nvSpPr>
      <dsp:spPr>
        <a:xfrm>
          <a:off x="948514" y="57485"/>
          <a:ext cx="862286" cy="517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i="0" u="none" kern="1200" dirty="0"/>
            <a:t>Refrigeration</a:t>
          </a:r>
          <a:endParaRPr lang="en-GB" sz="1000" b="1" kern="1200" dirty="0"/>
        </a:p>
      </dsp:txBody>
      <dsp:txXfrm>
        <a:off x="948514" y="57485"/>
        <a:ext cx="862286" cy="517371"/>
      </dsp:txXfrm>
    </dsp:sp>
    <dsp:sp modelId="{686B2CE9-586D-4E6A-8F12-6939867164AF}">
      <dsp:nvSpPr>
        <dsp:cNvPr id="0" name=""/>
        <dsp:cNvSpPr/>
      </dsp:nvSpPr>
      <dsp:spPr>
        <a:xfrm>
          <a:off x="1897029" y="57485"/>
          <a:ext cx="862286" cy="517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i="0" u="none" kern="1200" dirty="0"/>
            <a:t>Motors &amp; Drives</a:t>
          </a:r>
          <a:endParaRPr lang="en-GB" sz="1000" b="1" kern="1200" dirty="0"/>
        </a:p>
      </dsp:txBody>
      <dsp:txXfrm>
        <a:off x="1897029" y="57485"/>
        <a:ext cx="862286" cy="517371"/>
      </dsp:txXfrm>
    </dsp:sp>
    <dsp:sp modelId="{6FCCE56F-7847-43E3-8503-BD6E7455FC74}">
      <dsp:nvSpPr>
        <dsp:cNvPr id="0" name=""/>
        <dsp:cNvSpPr/>
      </dsp:nvSpPr>
      <dsp:spPr>
        <a:xfrm>
          <a:off x="0" y="661086"/>
          <a:ext cx="862286" cy="517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i="0" u="none" kern="1200" dirty="0"/>
            <a:t>Cooking</a:t>
          </a:r>
        </a:p>
      </dsp:txBody>
      <dsp:txXfrm>
        <a:off x="0" y="661086"/>
        <a:ext cx="862286" cy="517371"/>
      </dsp:txXfrm>
    </dsp:sp>
    <dsp:sp modelId="{59AB65F9-0F58-42E5-8B5D-CF953EC4998D}">
      <dsp:nvSpPr>
        <dsp:cNvPr id="0" name=""/>
        <dsp:cNvSpPr/>
      </dsp:nvSpPr>
      <dsp:spPr>
        <a:xfrm>
          <a:off x="948514" y="661086"/>
          <a:ext cx="862286" cy="517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i="0" u="none" kern="1200" dirty="0"/>
            <a:t>Distillation, Drying &amp; Evaporation</a:t>
          </a:r>
          <a:endParaRPr lang="en-GB" sz="1000" b="1" kern="1200" dirty="0"/>
        </a:p>
      </dsp:txBody>
      <dsp:txXfrm>
        <a:off x="948514" y="661086"/>
        <a:ext cx="862286" cy="517371"/>
      </dsp:txXfrm>
    </dsp:sp>
    <dsp:sp modelId="{80D90FBF-436C-40BE-888B-7D9256DBFF4E}">
      <dsp:nvSpPr>
        <dsp:cNvPr id="0" name=""/>
        <dsp:cNvSpPr/>
      </dsp:nvSpPr>
      <dsp:spPr>
        <a:xfrm>
          <a:off x="1897029" y="661086"/>
          <a:ext cx="862286" cy="517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i="0" u="none" kern="1200" dirty="0"/>
            <a:t>Process &amp; Measurement Control</a:t>
          </a:r>
          <a:endParaRPr lang="en-GB" sz="1000" b="1" kern="1200" dirty="0"/>
        </a:p>
      </dsp:txBody>
      <dsp:txXfrm>
        <a:off x="1897029" y="661086"/>
        <a:ext cx="862286" cy="517371"/>
      </dsp:txXfrm>
    </dsp:sp>
    <dsp:sp modelId="{A11B9913-7E83-4BEE-BE2C-4B77FA7188F4}">
      <dsp:nvSpPr>
        <dsp:cNvPr id="0" name=""/>
        <dsp:cNvSpPr/>
      </dsp:nvSpPr>
      <dsp:spPr>
        <a:xfrm>
          <a:off x="0" y="1264686"/>
          <a:ext cx="862286" cy="517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i="0" u="none" kern="1200" dirty="0"/>
            <a:t>Compressed Air</a:t>
          </a:r>
          <a:endParaRPr lang="en-GB" sz="1000" b="1" kern="1200" dirty="0"/>
        </a:p>
      </dsp:txBody>
      <dsp:txXfrm>
        <a:off x="0" y="1264686"/>
        <a:ext cx="862286" cy="517371"/>
      </dsp:txXfrm>
    </dsp:sp>
    <dsp:sp modelId="{BF451E2D-F432-499B-97B7-B05531372D99}">
      <dsp:nvSpPr>
        <dsp:cNvPr id="0" name=""/>
        <dsp:cNvSpPr/>
      </dsp:nvSpPr>
      <dsp:spPr>
        <a:xfrm>
          <a:off x="948514" y="1264686"/>
          <a:ext cx="862286" cy="517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i="0" u="none" kern="1200" dirty="0"/>
            <a:t>MVAC</a:t>
          </a:r>
        </a:p>
      </dsp:txBody>
      <dsp:txXfrm>
        <a:off x="948514" y="1264686"/>
        <a:ext cx="862286" cy="517371"/>
      </dsp:txXfrm>
    </dsp:sp>
    <dsp:sp modelId="{1BDC9C75-BF6F-49D7-B40F-A068CE4B4B27}">
      <dsp:nvSpPr>
        <dsp:cNvPr id="0" name=""/>
        <dsp:cNvSpPr/>
      </dsp:nvSpPr>
      <dsp:spPr>
        <a:xfrm>
          <a:off x="1897029" y="1264686"/>
          <a:ext cx="862286" cy="517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i="0" u="none" kern="1200" dirty="0"/>
            <a:t>Lighting</a:t>
          </a:r>
        </a:p>
      </dsp:txBody>
      <dsp:txXfrm>
        <a:off x="1897029" y="1264686"/>
        <a:ext cx="862286" cy="51737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CACA8-1BBC-4975-8319-4D3B3E6CC5A7}" type="datetimeFigureOut">
              <a:rPr lang="en-GB" smtClean="0"/>
              <a:t>12/08/2020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BFE7A-5D0F-421C-811A-CD982381D372}" type="slidenum">
              <a:rPr lang="en-GB" smtClean="0"/>
              <a:t>‹#›</a:t>
            </a:fld>
            <a:endParaRPr lang="en-GB"/>
          </a:p>
        </p:txBody>
      </p:sp>
    </p:spTree>
    <p:extLst>
      <p:ext uri="{BB962C8B-B14F-4D97-AF65-F5344CB8AC3E}">
        <p14:creationId xmlns:p14="http://schemas.microsoft.com/office/powerpoint/2010/main" val="179093137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fld id="{83BBFE7A-5D0F-421C-811A-CD982381D372}" type="slidenum">
              <a:rPr lang="en-GB" smtClean="0"/>
              <a:t>10</a:t>
            </a:fld>
            <a:endParaRPr lang="en-GB"/>
          </a:p>
        </p:txBody>
      </p:sp>
    </p:spTree>
    <p:extLst>
      <p:ext uri="{BB962C8B-B14F-4D97-AF65-F5344CB8AC3E}">
        <p14:creationId xmlns:p14="http://schemas.microsoft.com/office/powerpoint/2010/main" val="134636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635" y="4924336"/>
            <a:ext cx="5682795" cy="4030951"/>
          </a:xfrm>
          <a:prstGeom prst="rect">
            <a:avLst/>
          </a:prstGeom>
        </p:spPr>
        <p:txBody>
          <a:bodyPr lIns="94714" tIns="47357" rIns="94714" bIns="47357"/>
          <a:lstStyle/>
          <a:p>
            <a:endParaRPr lang="en-GB" dirty="0"/>
          </a:p>
        </p:txBody>
      </p:sp>
      <p:sp>
        <p:nvSpPr>
          <p:cNvPr id="4" name="Slide Number Placeholder 3"/>
          <p:cNvSpPr>
            <a:spLocks noGrp="1"/>
          </p:cNvSpPr>
          <p:nvPr>
            <p:ph type="sldNum" sz="quarter" idx="5"/>
          </p:nvPr>
        </p:nvSpPr>
        <p:spPr/>
        <p:txBody>
          <a:bodyPr/>
          <a:lstStyle/>
          <a:p>
            <a:fld id="{83BBFE7A-5D0F-421C-811A-CD982381D372}" type="slidenum">
              <a:rPr lang="en-GB" smtClean="0"/>
              <a:t>15</a:t>
            </a:fld>
            <a:endParaRPr lang="en-GB"/>
          </a:p>
        </p:txBody>
      </p:sp>
    </p:spTree>
    <p:extLst>
      <p:ext uri="{BB962C8B-B14F-4D97-AF65-F5344CB8AC3E}">
        <p14:creationId xmlns:p14="http://schemas.microsoft.com/office/powerpoint/2010/main" val="45716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fld id="{83BBFE7A-5D0F-421C-811A-CD982381D372}" type="slidenum">
              <a:rPr lang="en-GB" smtClean="0"/>
              <a:t>25</a:t>
            </a:fld>
            <a:endParaRPr lang="en-GB"/>
          </a:p>
        </p:txBody>
      </p:sp>
    </p:spTree>
    <p:extLst>
      <p:ext uri="{BB962C8B-B14F-4D97-AF65-F5344CB8AC3E}">
        <p14:creationId xmlns:p14="http://schemas.microsoft.com/office/powerpoint/2010/main" val="1231169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11301" y="1050182"/>
            <a:ext cx="5221287" cy="1533474"/>
          </a:xfrm>
        </p:spPr>
        <p:txBody>
          <a:bodyPr anchor="t">
            <a:noAutofit/>
          </a:bodyPr>
          <a:lstStyle>
            <a:lvl1pPr algn="l">
              <a:defRPr sz="3200"/>
            </a:lvl1pPr>
          </a:lstStyle>
          <a:p>
            <a:r>
              <a:rPr lang="en-US" dirty="0"/>
              <a:t>Enter title here</a:t>
            </a:r>
          </a:p>
        </p:txBody>
      </p:sp>
      <p:sp>
        <p:nvSpPr>
          <p:cNvPr id="3" name="Subtitle 2"/>
          <p:cNvSpPr>
            <a:spLocks noGrp="1"/>
          </p:cNvSpPr>
          <p:nvPr>
            <p:ph type="subTitle" idx="1" hasCustomPrompt="1"/>
          </p:nvPr>
        </p:nvSpPr>
        <p:spPr>
          <a:xfrm>
            <a:off x="1511300" y="2892091"/>
            <a:ext cx="5221287" cy="770335"/>
          </a:xfrm>
        </p:spPr>
        <p:txBody>
          <a:bodyPr lIns="0" tIns="0" rIns="0" bIns="0">
            <a:noAutofit/>
          </a:bodyPr>
          <a:lstStyle>
            <a:lvl1pPr marL="0" indent="0" algn="l">
              <a:buNone/>
              <a:defRPr sz="20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text</a:t>
            </a:r>
          </a:p>
        </p:txBody>
      </p:sp>
      <p:sp>
        <p:nvSpPr>
          <p:cNvPr id="4" name="Date Placeholder 3"/>
          <p:cNvSpPr>
            <a:spLocks noGrp="1"/>
          </p:cNvSpPr>
          <p:nvPr>
            <p:ph type="dt" sz="half" idx="10"/>
          </p:nvPr>
        </p:nvSpPr>
        <p:spPr>
          <a:xfrm>
            <a:off x="1511301" y="4032267"/>
            <a:ext cx="1620837" cy="273844"/>
          </a:xfrm>
          <a:prstGeom prst="rect">
            <a:avLst/>
          </a:prstGeom>
        </p:spPr>
        <p:txBody>
          <a:bodyPr lIns="0" tIns="0" rIns="0" bIns="0"/>
          <a:lstStyle>
            <a:lvl1pPr>
              <a:defRPr sz="1600"/>
            </a:lvl1pPr>
          </a:lstStyle>
          <a:p>
            <a:fld id="{9F701154-5608-44BB-A004-67DB8CAC743A}" type="datetime1">
              <a:rPr lang="en-GB" smtClean="0"/>
              <a:pPr/>
              <a:t>12/08/2020</a:t>
            </a:fld>
            <a:endParaRPr lang="en-GB" dirty="0"/>
          </a:p>
        </p:txBody>
      </p:sp>
      <p:cxnSp>
        <p:nvCxnSpPr>
          <p:cNvPr id="7" name="Straight Connector 6"/>
          <p:cNvCxnSpPr>
            <a:cxnSpLocks/>
          </p:cNvCxnSpPr>
          <p:nvPr userDrawn="1"/>
        </p:nvCxnSpPr>
        <p:spPr>
          <a:xfrm>
            <a:off x="1511301" y="3863073"/>
            <a:ext cx="1620837"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270819" y="361150"/>
            <a:ext cx="811064" cy="499462"/>
          </a:xfrm>
          <a:prstGeom prst="rect">
            <a:avLst/>
          </a:prstGeom>
        </p:spPr>
      </p:pic>
    </p:spTree>
    <p:extLst>
      <p:ext uri="{BB962C8B-B14F-4D97-AF65-F5344CB8AC3E}">
        <p14:creationId xmlns:p14="http://schemas.microsoft.com/office/powerpoint/2010/main" val="70198038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2"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5" name="Footer Placeholder 1"/>
          <p:cNvSpPr>
            <a:spLocks noGrp="1"/>
          </p:cNvSpPr>
          <p:nvPr>
            <p:ph type="ftr" sz="quarter" idx="11"/>
          </p:nvPr>
        </p:nvSpPr>
        <p:spPr>
          <a:xfrm>
            <a:off x="1511298" y="4712208"/>
            <a:ext cx="7346248" cy="310738"/>
          </a:xfrm>
        </p:spPr>
        <p:txBody>
          <a:bodyPr/>
          <a:lstStyle/>
          <a:p>
            <a:endParaRPr lang="en-GB" dirty="0"/>
          </a:p>
        </p:txBody>
      </p:sp>
      <p:sp>
        <p:nvSpPr>
          <p:cNvPr id="24"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5" name="Straight Connector 24"/>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ubtitle 2"/>
          <p:cNvSpPr>
            <a:spLocks noGrp="1"/>
          </p:cNvSpPr>
          <p:nvPr>
            <p:ph type="subTitle" idx="1" hasCustomPrompt="1"/>
          </p:nvPr>
        </p:nvSpPr>
        <p:spPr>
          <a:xfrm>
            <a:off x="1511300" y="1226956"/>
            <a:ext cx="7346246"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pic>
        <p:nvPicPr>
          <p:cNvPr id="27" name="Picture 26"/>
          <p:cNvPicPr>
            <a:picLocks noChangeAspect="1"/>
          </p:cNvPicPr>
          <p:nvPr userDrawn="1"/>
        </p:nvPicPr>
        <p:blipFill>
          <a:blip r:embed="rId2"/>
          <a:stretch>
            <a:fillRect/>
          </a:stretch>
        </p:blipFill>
        <p:spPr>
          <a:xfrm>
            <a:off x="270819" y="361150"/>
            <a:ext cx="811064" cy="499462"/>
          </a:xfrm>
          <a:prstGeom prst="rect">
            <a:avLst/>
          </a:prstGeom>
        </p:spPr>
      </p:pic>
      <p:sp>
        <p:nvSpPr>
          <p:cNvPr id="28" name="Text Placeholder 2"/>
          <p:cNvSpPr>
            <a:spLocks noGrp="1"/>
          </p:cNvSpPr>
          <p:nvPr>
            <p:ph idx="18"/>
          </p:nvPr>
        </p:nvSpPr>
        <p:spPr>
          <a:xfrm>
            <a:off x="4987446" y="1784275"/>
            <a:ext cx="3167541" cy="2533266"/>
          </a:xfrm>
          <a:prstGeom prst="rect">
            <a:avLst/>
          </a:prstGeom>
        </p:spPr>
        <p:txBody>
          <a:bodyPr vert="horz" lIns="0" tIns="0" rIns="0" bIns="0" numCol="1" spcCol="180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2"/>
          <p:cNvSpPr>
            <a:spLocks noGrp="1"/>
          </p:cNvSpPr>
          <p:nvPr>
            <p:ph idx="19"/>
          </p:nvPr>
        </p:nvSpPr>
        <p:spPr>
          <a:xfrm>
            <a:off x="1531619" y="1784275"/>
            <a:ext cx="3167541" cy="2533266"/>
          </a:xfrm>
          <a:prstGeom prst="rect">
            <a:avLst/>
          </a:prstGeom>
        </p:spPr>
        <p:txBody>
          <a:bodyPr vert="horz" lIns="0" tIns="0" rIns="0" bIns="0" numCol="1" spcCol="180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6071239"/>
      </p:ext>
    </p:extLst>
  </p:cSld>
  <p:clrMapOvr>
    <a:masterClrMapping/>
  </p:clrMapOvr>
  <p:extLst>
    <p:ext uri="{DCECCB84-F9BA-43D5-87BE-67443E8EF086}">
      <p15:sldGuideLst xmlns:p15="http://schemas.microsoft.com/office/powerpoint/2012/main">
        <p15:guide id="1" pos="514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 no subtitle">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0" name="Text Placeholder 2"/>
          <p:cNvSpPr>
            <a:spLocks noGrp="1"/>
          </p:cNvSpPr>
          <p:nvPr>
            <p:ph idx="18"/>
          </p:nvPr>
        </p:nvSpPr>
        <p:spPr>
          <a:xfrm>
            <a:off x="5003364" y="1400534"/>
            <a:ext cx="3167541" cy="2868120"/>
          </a:xfrm>
          <a:prstGeom prst="rect">
            <a:avLst/>
          </a:prstGeom>
        </p:spPr>
        <p:txBody>
          <a:bodyPr vert="horz" lIns="0" tIns="0" rIns="0" bIns="0" numCol="1" spcCol="180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p:cNvSpPr>
            <a:spLocks noGrp="1"/>
          </p:cNvSpPr>
          <p:nvPr>
            <p:ph idx="19"/>
          </p:nvPr>
        </p:nvSpPr>
        <p:spPr>
          <a:xfrm>
            <a:off x="1511299" y="1400534"/>
            <a:ext cx="3167541" cy="2868120"/>
          </a:xfrm>
          <a:prstGeom prst="rect">
            <a:avLst/>
          </a:prstGeom>
        </p:spPr>
        <p:txBody>
          <a:bodyPr vert="horz" lIns="0" tIns="0" rIns="0" bIns="0" numCol="1" spcCol="180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5" name="Footer Placeholder 1"/>
          <p:cNvSpPr>
            <a:spLocks noGrp="1"/>
          </p:cNvSpPr>
          <p:nvPr>
            <p:ph type="ftr" sz="quarter" idx="11"/>
          </p:nvPr>
        </p:nvSpPr>
        <p:spPr>
          <a:xfrm>
            <a:off x="1511298" y="4712208"/>
            <a:ext cx="7346248" cy="310738"/>
          </a:xfrm>
        </p:spPr>
        <p:txBody>
          <a:bodyPr/>
          <a:lstStyle/>
          <a:p>
            <a:endParaRPr lang="en-GB" dirty="0"/>
          </a:p>
        </p:txBody>
      </p:sp>
      <p:sp>
        <p:nvSpPr>
          <p:cNvPr id="20"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1" name="Straight Connector 20"/>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a:stretch>
            <a:fillRect/>
          </a:stretch>
        </p:blipFill>
        <p:spPr>
          <a:xfrm>
            <a:off x="270819" y="361150"/>
            <a:ext cx="811064" cy="499462"/>
          </a:xfrm>
          <a:prstGeom prst="rect">
            <a:avLst/>
          </a:prstGeom>
        </p:spPr>
      </p:pic>
    </p:spTree>
    <p:extLst>
      <p:ext uri="{BB962C8B-B14F-4D97-AF65-F5344CB8AC3E}">
        <p14:creationId xmlns:p14="http://schemas.microsoft.com/office/powerpoint/2010/main" val="544989687"/>
      </p:ext>
    </p:extLst>
  </p:cSld>
  <p:clrMapOvr>
    <a:masterClrMapping/>
  </p:clrMapOvr>
  <p:extLst>
    <p:ext uri="{DCECCB84-F9BA-43D5-87BE-67443E8EF086}">
      <p15:sldGuideLst xmlns:p15="http://schemas.microsoft.com/office/powerpoint/2012/main">
        <p15:guide id="1" pos="51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Comparison Stat 2 (Dark Blue)">
    <p:spTree>
      <p:nvGrpSpPr>
        <p:cNvPr id="1" name=""/>
        <p:cNvGrpSpPr/>
        <p:nvPr/>
      </p:nvGrpSpPr>
      <p:grpSpPr>
        <a:xfrm>
          <a:off x="0" y="0"/>
          <a:ext cx="0" cy="0"/>
          <a:chOff x="0" y="0"/>
          <a:chExt cx="0" cy="0"/>
        </a:xfrm>
      </p:grpSpPr>
      <p:sp>
        <p:nvSpPr>
          <p:cNvPr id="6" name="Rectangle 5"/>
          <p:cNvSpPr>
            <a:spLocks/>
          </p:cNvSpPr>
          <p:nvPr userDrawn="1"/>
        </p:nvSpPr>
        <p:spPr>
          <a:xfrm>
            <a:off x="1316409" y="0"/>
            <a:ext cx="782759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5164137"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5192712"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5192711"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6" name="Text Placeholder 3"/>
          <p:cNvSpPr>
            <a:spLocks noGrp="1"/>
          </p:cNvSpPr>
          <p:nvPr>
            <p:ph type="body" sz="quarter" idx="32" hasCustomPrompt="1"/>
          </p:nvPr>
        </p:nvSpPr>
        <p:spPr>
          <a:xfrm>
            <a:off x="5192711" y="3543300"/>
            <a:ext cx="2014538"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18"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
        <p:nvSpPr>
          <p:cNvPr id="15" name="Footer Placeholder 1"/>
          <p:cNvSpPr>
            <a:spLocks noGrp="1"/>
          </p:cNvSpPr>
          <p:nvPr>
            <p:ph type="ftr" sz="quarter" idx="11"/>
          </p:nvPr>
        </p:nvSpPr>
        <p:spPr>
          <a:xfrm>
            <a:off x="1511298" y="4712208"/>
            <a:ext cx="7346248" cy="310738"/>
          </a:xfrm>
        </p:spPr>
        <p:txBody>
          <a:bodyPr/>
          <a:lstStyle>
            <a:lvl1pPr>
              <a:defRPr>
                <a:solidFill>
                  <a:schemeClr val="bg1"/>
                </a:solidFill>
              </a:defRPr>
            </a:lvl1pPr>
          </a:lstStyle>
          <a:p>
            <a:endParaRPr lang="en-GB" dirty="0"/>
          </a:p>
        </p:txBody>
      </p:sp>
      <p:pic>
        <p:nvPicPr>
          <p:cNvPr id="21" name="Picture 20"/>
          <p:cNvPicPr>
            <a:picLocks noChangeAspect="1"/>
          </p:cNvPicPr>
          <p:nvPr userDrawn="1"/>
        </p:nvPicPr>
        <p:blipFill>
          <a:blip r:embed="rId2"/>
          <a:stretch>
            <a:fillRect/>
          </a:stretch>
        </p:blipFill>
        <p:spPr>
          <a:xfrm>
            <a:off x="270819" y="361150"/>
            <a:ext cx="811064" cy="499462"/>
          </a:xfrm>
          <a:prstGeom prst="rect">
            <a:avLst/>
          </a:prstGeom>
        </p:spPr>
      </p:pic>
    </p:spTree>
    <p:extLst>
      <p:ext uri="{BB962C8B-B14F-4D97-AF65-F5344CB8AC3E}">
        <p14:creationId xmlns:p14="http://schemas.microsoft.com/office/powerpoint/2010/main" val="92770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Comparison Stat 2 (Light Blue)">
    <p:spTree>
      <p:nvGrpSpPr>
        <p:cNvPr id="1" name=""/>
        <p:cNvGrpSpPr/>
        <p:nvPr/>
      </p:nvGrpSpPr>
      <p:grpSpPr>
        <a:xfrm>
          <a:off x="0" y="0"/>
          <a:ext cx="0" cy="0"/>
          <a:chOff x="0" y="0"/>
          <a:chExt cx="0" cy="0"/>
        </a:xfrm>
      </p:grpSpPr>
      <p:sp>
        <p:nvSpPr>
          <p:cNvPr id="18" name="Rectangle 17"/>
          <p:cNvSpPr>
            <a:spLocks/>
          </p:cNvSpPr>
          <p:nvPr userDrawn="1"/>
        </p:nvSpPr>
        <p:spPr>
          <a:xfrm>
            <a:off x="1316409" y="0"/>
            <a:ext cx="782759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5164137"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5192712"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5192711"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6" name="Text Placeholder 3"/>
          <p:cNvSpPr>
            <a:spLocks noGrp="1"/>
          </p:cNvSpPr>
          <p:nvPr>
            <p:ph type="body" sz="quarter" idx="32" hasCustomPrompt="1"/>
          </p:nvPr>
        </p:nvSpPr>
        <p:spPr>
          <a:xfrm>
            <a:off x="5192711" y="3543300"/>
            <a:ext cx="2014538"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20"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
        <p:nvSpPr>
          <p:cNvPr id="15" name="Footer Placeholder 1"/>
          <p:cNvSpPr>
            <a:spLocks noGrp="1"/>
          </p:cNvSpPr>
          <p:nvPr>
            <p:ph type="ftr" sz="quarter" idx="11"/>
          </p:nvPr>
        </p:nvSpPr>
        <p:spPr>
          <a:xfrm>
            <a:off x="1511298" y="4712208"/>
            <a:ext cx="7346248" cy="310738"/>
          </a:xfrm>
        </p:spPr>
        <p:txBody>
          <a:bodyPr/>
          <a:lstStyle>
            <a:lvl1pPr>
              <a:defRPr>
                <a:solidFill>
                  <a:schemeClr val="bg1"/>
                </a:solidFill>
              </a:defRPr>
            </a:lvl1pPr>
          </a:lstStyle>
          <a:p>
            <a:endParaRPr lang="en-GB" dirty="0"/>
          </a:p>
        </p:txBody>
      </p:sp>
      <p:pic>
        <p:nvPicPr>
          <p:cNvPr id="22" name="Picture 21"/>
          <p:cNvPicPr>
            <a:picLocks noChangeAspect="1"/>
          </p:cNvPicPr>
          <p:nvPr userDrawn="1"/>
        </p:nvPicPr>
        <p:blipFill>
          <a:blip r:embed="rId2"/>
          <a:stretch>
            <a:fillRect/>
          </a:stretch>
        </p:blipFill>
        <p:spPr>
          <a:xfrm>
            <a:off x="270819" y="361150"/>
            <a:ext cx="811064" cy="499462"/>
          </a:xfrm>
          <a:prstGeom prst="rect">
            <a:avLst/>
          </a:prstGeom>
        </p:spPr>
      </p:pic>
    </p:spTree>
    <p:extLst>
      <p:ext uri="{BB962C8B-B14F-4D97-AF65-F5344CB8AC3E}">
        <p14:creationId xmlns:p14="http://schemas.microsoft.com/office/powerpoint/2010/main" val="2755122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Comparison Stat 3 (Dark Blue)">
    <p:spTree>
      <p:nvGrpSpPr>
        <p:cNvPr id="1" name=""/>
        <p:cNvGrpSpPr/>
        <p:nvPr/>
      </p:nvGrpSpPr>
      <p:grpSpPr>
        <a:xfrm>
          <a:off x="0" y="0"/>
          <a:ext cx="0" cy="0"/>
          <a:chOff x="0" y="0"/>
          <a:chExt cx="0" cy="0"/>
        </a:xfrm>
      </p:grpSpPr>
      <p:sp>
        <p:nvSpPr>
          <p:cNvPr id="23" name="Rectangle 22"/>
          <p:cNvSpPr>
            <a:spLocks/>
          </p:cNvSpPr>
          <p:nvPr userDrawn="1"/>
        </p:nvSpPr>
        <p:spPr>
          <a:xfrm>
            <a:off x="1316409" y="0"/>
            <a:ext cx="782759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a:xfrm>
            <a:off x="7092950" y="4869656"/>
            <a:ext cx="1422400" cy="273844"/>
          </a:xfrm>
          <a:prstGeom prst="rect">
            <a:avLst/>
          </a:prstGeom>
        </p:spPr>
        <p:txBody>
          <a:bodyPr/>
          <a:lstStyle>
            <a:lvl1pPr>
              <a:defRPr sz="1200">
                <a:solidFill>
                  <a:schemeClr val="bg1"/>
                </a:solidFill>
              </a:defRPr>
            </a:lvl1pPr>
          </a:lstStyle>
          <a:p>
            <a:fld id="{83EC25B5-DDEC-4A99-AEF0-9546B1659FDE}" type="datetime1">
              <a:rPr lang="en-GB" smtClean="0"/>
              <a:pPr/>
              <a:t>12/08/2020</a:t>
            </a:fld>
            <a:endParaRPr lang="en-GB"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4037625"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403762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4037625"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7" name="Text Placeholder 3"/>
          <p:cNvSpPr>
            <a:spLocks noGrp="1"/>
          </p:cNvSpPr>
          <p:nvPr>
            <p:ph type="body" sz="quarter" idx="32" hasCustomPrompt="1"/>
          </p:nvPr>
        </p:nvSpPr>
        <p:spPr>
          <a:xfrm>
            <a:off x="4037625"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18" name="Text Placeholder 7"/>
          <p:cNvSpPr>
            <a:spLocks noGrp="1"/>
          </p:cNvSpPr>
          <p:nvPr>
            <p:ph type="body" sz="quarter" idx="33" hasCustomPrompt="1"/>
          </p:nvPr>
        </p:nvSpPr>
        <p:spPr>
          <a:xfrm>
            <a:off x="6590812"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9" name="Straight Connector 18"/>
          <p:cNvCxnSpPr>
            <a:cxnSpLocks/>
          </p:cNvCxnSpPr>
          <p:nvPr userDrawn="1"/>
        </p:nvCxnSpPr>
        <p:spPr>
          <a:xfrm>
            <a:off x="6590812"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27"/>
          <p:cNvSpPr>
            <a:spLocks noGrp="1"/>
          </p:cNvSpPr>
          <p:nvPr>
            <p:ph type="body" sz="quarter" idx="34" hasCustomPrompt="1"/>
          </p:nvPr>
        </p:nvSpPr>
        <p:spPr>
          <a:xfrm>
            <a:off x="6590812"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21" name="Text Placeholder 3"/>
          <p:cNvSpPr>
            <a:spLocks noGrp="1"/>
          </p:cNvSpPr>
          <p:nvPr>
            <p:ph type="body" sz="quarter" idx="35" hasCustomPrompt="1"/>
          </p:nvPr>
        </p:nvSpPr>
        <p:spPr>
          <a:xfrm>
            <a:off x="6590812"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26" name="Footer Placeholder 4"/>
          <p:cNvSpPr>
            <a:spLocks noGrp="1"/>
          </p:cNvSpPr>
          <p:nvPr>
            <p:ph type="ftr" sz="quarter" idx="11"/>
          </p:nvPr>
        </p:nvSpPr>
        <p:spPr>
          <a:xfrm>
            <a:off x="191168" y="4306111"/>
            <a:ext cx="995608" cy="786319"/>
          </a:xfrm>
        </p:spPr>
        <p:txBody>
          <a:bodyPr/>
          <a:lstStyle>
            <a:lvl1pPr>
              <a:defRPr>
                <a:solidFill>
                  <a:schemeClr val="accent1"/>
                </a:solidFill>
              </a:defRPr>
            </a:lvl1pPr>
          </a:lstStyle>
          <a:p>
            <a:r>
              <a:rPr lang="en-GB" dirty="0"/>
              <a:t>Footer</a:t>
            </a:r>
          </a:p>
        </p:txBody>
      </p:sp>
      <p:sp>
        <p:nvSpPr>
          <p:cNvPr id="25"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pic>
        <p:nvPicPr>
          <p:cNvPr id="27" name="Picture 26"/>
          <p:cNvPicPr>
            <a:picLocks noChangeAspect="1"/>
          </p:cNvPicPr>
          <p:nvPr userDrawn="1"/>
        </p:nvPicPr>
        <p:blipFill>
          <a:blip r:embed="rId2"/>
          <a:stretch>
            <a:fillRect/>
          </a:stretch>
        </p:blipFill>
        <p:spPr>
          <a:xfrm>
            <a:off x="270819" y="361150"/>
            <a:ext cx="811064" cy="499462"/>
          </a:xfrm>
          <a:prstGeom prst="rect">
            <a:avLst/>
          </a:prstGeom>
        </p:spPr>
      </p:pic>
    </p:spTree>
    <p:extLst>
      <p:ext uri="{BB962C8B-B14F-4D97-AF65-F5344CB8AC3E}">
        <p14:creationId xmlns:p14="http://schemas.microsoft.com/office/powerpoint/2010/main" val="1454381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Comparison Stat 3 (Light Blue)">
    <p:spTree>
      <p:nvGrpSpPr>
        <p:cNvPr id="1" name=""/>
        <p:cNvGrpSpPr/>
        <p:nvPr/>
      </p:nvGrpSpPr>
      <p:grpSpPr>
        <a:xfrm>
          <a:off x="0" y="0"/>
          <a:ext cx="0" cy="0"/>
          <a:chOff x="0" y="0"/>
          <a:chExt cx="0" cy="0"/>
        </a:xfrm>
      </p:grpSpPr>
      <p:sp>
        <p:nvSpPr>
          <p:cNvPr id="22" name="Rectangle 21"/>
          <p:cNvSpPr>
            <a:spLocks/>
          </p:cNvSpPr>
          <p:nvPr userDrawn="1"/>
        </p:nvSpPr>
        <p:spPr>
          <a:xfrm>
            <a:off x="1316409" y="0"/>
            <a:ext cx="782759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3" hasCustomPrompt="1"/>
          </p:nvPr>
        </p:nvSpPr>
        <p:spPr>
          <a:xfrm>
            <a:off x="1511301" y="3543300"/>
            <a:ext cx="2014537" cy="359677"/>
          </a:xfrm>
        </p:spPr>
        <p:txBody>
          <a:bodyPr lIns="0" tIns="0" rIns="0" bIns="0">
            <a:noAutofit/>
          </a:bodyPr>
          <a:lstStyle>
            <a:lvl1pPr marL="0" indent="0" algn="l">
              <a:buNone/>
              <a:defRPr sz="18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Supporting text</a:t>
            </a:r>
          </a:p>
        </p:txBody>
      </p:sp>
      <p:sp>
        <p:nvSpPr>
          <p:cNvPr id="8" name="Text Placeholder 7"/>
          <p:cNvSpPr>
            <a:spLocks noGrp="1"/>
          </p:cNvSpPr>
          <p:nvPr>
            <p:ph type="body" sz="quarter" idx="17" hasCustomPrompt="1"/>
          </p:nvPr>
        </p:nvSpPr>
        <p:spPr>
          <a:xfrm>
            <a:off x="1482726"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9" name="Straight Connector 8"/>
          <p:cNvCxnSpPr>
            <a:cxnSpLocks/>
          </p:cNvCxnSpPr>
          <p:nvPr userDrawn="1"/>
        </p:nvCxnSpPr>
        <p:spPr>
          <a:xfrm>
            <a:off x="1511301"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8" hasCustomPrompt="1"/>
          </p:nvPr>
        </p:nvSpPr>
        <p:spPr>
          <a:xfrm>
            <a:off x="1511300" y="3132788"/>
            <a:ext cx="2014538"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2" name="Text Placeholder 7"/>
          <p:cNvSpPr>
            <a:spLocks noGrp="1"/>
          </p:cNvSpPr>
          <p:nvPr>
            <p:ph type="body" sz="quarter" idx="19" hasCustomPrompt="1"/>
          </p:nvPr>
        </p:nvSpPr>
        <p:spPr>
          <a:xfrm>
            <a:off x="4037625"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3" name="Straight Connector 12"/>
          <p:cNvCxnSpPr>
            <a:cxnSpLocks/>
          </p:cNvCxnSpPr>
          <p:nvPr userDrawn="1"/>
        </p:nvCxnSpPr>
        <p:spPr>
          <a:xfrm>
            <a:off x="403762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20" hasCustomPrompt="1"/>
          </p:nvPr>
        </p:nvSpPr>
        <p:spPr>
          <a:xfrm>
            <a:off x="4037625"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17" name="Text Placeholder 3"/>
          <p:cNvSpPr>
            <a:spLocks noGrp="1"/>
          </p:cNvSpPr>
          <p:nvPr>
            <p:ph type="body" sz="quarter" idx="32" hasCustomPrompt="1"/>
          </p:nvPr>
        </p:nvSpPr>
        <p:spPr>
          <a:xfrm>
            <a:off x="4037625"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18" name="Text Placeholder 7"/>
          <p:cNvSpPr>
            <a:spLocks noGrp="1"/>
          </p:cNvSpPr>
          <p:nvPr>
            <p:ph type="body" sz="quarter" idx="33" hasCustomPrompt="1"/>
          </p:nvPr>
        </p:nvSpPr>
        <p:spPr>
          <a:xfrm>
            <a:off x="6594468" y="1400534"/>
            <a:ext cx="2043112"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xx</a:t>
            </a:r>
          </a:p>
        </p:txBody>
      </p:sp>
      <p:cxnSp>
        <p:nvCxnSpPr>
          <p:cNvPr id="19" name="Straight Connector 18"/>
          <p:cNvCxnSpPr>
            <a:cxnSpLocks/>
          </p:cNvCxnSpPr>
          <p:nvPr userDrawn="1"/>
        </p:nvCxnSpPr>
        <p:spPr>
          <a:xfrm>
            <a:off x="6594468"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27"/>
          <p:cNvSpPr>
            <a:spLocks noGrp="1"/>
          </p:cNvSpPr>
          <p:nvPr>
            <p:ph type="body" sz="quarter" idx="34" hasCustomPrompt="1"/>
          </p:nvPr>
        </p:nvSpPr>
        <p:spPr>
          <a:xfrm>
            <a:off x="6594468" y="3132788"/>
            <a:ext cx="2043112" cy="410512"/>
          </a:xfrm>
        </p:spPr>
        <p:txBody>
          <a:bodyPr anchor="b">
            <a:normAutofit/>
          </a:bodyPr>
          <a:lstStyle>
            <a:lvl1pPr marL="0" indent="0">
              <a:buNone/>
              <a:defRPr sz="2000" b="1">
                <a:solidFill>
                  <a:schemeClr val="bg1"/>
                </a:solidFill>
              </a:defRPr>
            </a:lvl1pPr>
          </a:lstStyle>
          <a:p>
            <a:pPr lvl="0"/>
            <a:r>
              <a:rPr lang="en-US" dirty="0"/>
              <a:t>Key Stat</a:t>
            </a:r>
          </a:p>
        </p:txBody>
      </p:sp>
      <p:sp>
        <p:nvSpPr>
          <p:cNvPr id="21" name="Text Placeholder 3"/>
          <p:cNvSpPr>
            <a:spLocks noGrp="1"/>
          </p:cNvSpPr>
          <p:nvPr>
            <p:ph type="body" sz="quarter" idx="35" hasCustomPrompt="1"/>
          </p:nvPr>
        </p:nvSpPr>
        <p:spPr>
          <a:xfrm>
            <a:off x="6594468" y="3543299"/>
            <a:ext cx="2043112" cy="359677"/>
          </a:xfrm>
        </p:spPr>
        <p:txBody>
          <a:bodyPr>
            <a:normAutofit/>
          </a:bodyPr>
          <a:lstStyle>
            <a:lvl1pPr marL="0" indent="0">
              <a:buNone/>
              <a:defRPr sz="1800" b="0">
                <a:solidFill>
                  <a:schemeClr val="bg1"/>
                </a:solidFill>
              </a:defRPr>
            </a:lvl1pPr>
          </a:lstStyle>
          <a:p>
            <a:pPr lvl="0"/>
            <a:r>
              <a:rPr lang="en-US" dirty="0"/>
              <a:t>Supporting Text</a:t>
            </a:r>
            <a:endParaRPr lang="en-GB" dirty="0"/>
          </a:p>
        </p:txBody>
      </p:sp>
      <p:sp>
        <p:nvSpPr>
          <p:cNvPr id="25"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sp>
        <p:nvSpPr>
          <p:cNvPr id="23" name="Footer Placeholder 1"/>
          <p:cNvSpPr>
            <a:spLocks noGrp="1"/>
          </p:cNvSpPr>
          <p:nvPr>
            <p:ph type="ftr" sz="quarter" idx="11"/>
          </p:nvPr>
        </p:nvSpPr>
        <p:spPr>
          <a:xfrm>
            <a:off x="1511298" y="4712208"/>
            <a:ext cx="7346248" cy="310738"/>
          </a:xfrm>
        </p:spPr>
        <p:txBody>
          <a:bodyPr/>
          <a:lstStyle>
            <a:lvl1pPr>
              <a:defRPr>
                <a:solidFill>
                  <a:schemeClr val="bg1"/>
                </a:solidFill>
              </a:defRPr>
            </a:lvl1pPr>
          </a:lstStyle>
          <a:p>
            <a:endParaRPr lang="en-GB" dirty="0"/>
          </a:p>
        </p:txBody>
      </p:sp>
      <p:pic>
        <p:nvPicPr>
          <p:cNvPr id="28" name="Picture 27"/>
          <p:cNvPicPr>
            <a:picLocks noChangeAspect="1"/>
          </p:cNvPicPr>
          <p:nvPr userDrawn="1"/>
        </p:nvPicPr>
        <p:blipFill>
          <a:blip r:embed="rId2"/>
          <a:stretch>
            <a:fillRect/>
          </a:stretch>
        </p:blipFill>
        <p:spPr>
          <a:xfrm>
            <a:off x="270819" y="361150"/>
            <a:ext cx="811064" cy="499462"/>
          </a:xfrm>
          <a:prstGeom prst="rect">
            <a:avLst/>
          </a:prstGeom>
        </p:spPr>
      </p:pic>
    </p:spTree>
    <p:extLst>
      <p:ext uri="{BB962C8B-B14F-4D97-AF65-F5344CB8AC3E}">
        <p14:creationId xmlns:p14="http://schemas.microsoft.com/office/powerpoint/2010/main" val="2516362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Content Half Text">
    <p:spTree>
      <p:nvGrpSpPr>
        <p:cNvPr id="1" name=""/>
        <p:cNvGrpSpPr/>
        <p:nvPr/>
      </p:nvGrpSpPr>
      <p:grpSpPr>
        <a:xfrm>
          <a:off x="0" y="0"/>
          <a:ext cx="0" cy="0"/>
          <a:chOff x="0" y="0"/>
          <a:chExt cx="0" cy="0"/>
        </a:xfrm>
      </p:grpSpPr>
      <p:sp>
        <p:nvSpPr>
          <p:cNvPr id="15" name="Content Placeholder 5"/>
          <p:cNvSpPr>
            <a:spLocks noGrp="1"/>
          </p:cNvSpPr>
          <p:nvPr>
            <p:ph sz="quarter" idx="17" hasCustomPrompt="1"/>
          </p:nvPr>
        </p:nvSpPr>
        <p:spPr>
          <a:xfrm>
            <a:off x="5009438" y="1226957"/>
            <a:ext cx="3290482" cy="3259699"/>
          </a:xfrm>
        </p:spPr>
        <p:txBody>
          <a:bodyPr numCol="1" spcCol="108000" anchor="ctr"/>
          <a:lstStyle>
            <a:lvl1pPr algn="ctr">
              <a:defRPr/>
            </a:lvl1pPr>
            <a:lvl2pPr marL="266700" indent="-171450">
              <a:buFontTx/>
              <a:buBlip>
                <a:blip r:embed="rId2"/>
              </a:buBlip>
              <a:defRPr/>
            </a:lvl2pPr>
          </a:lstStyle>
          <a:p>
            <a:pPr lvl="0"/>
            <a:r>
              <a:rPr lang="en-US" dirty="0"/>
              <a:t>Click to insert image/ video/ table/ chart</a:t>
            </a:r>
          </a:p>
        </p:txBody>
      </p:sp>
      <p:sp>
        <p:nvSpPr>
          <p:cNvPr id="23" name="Text Placeholder 2"/>
          <p:cNvSpPr>
            <a:spLocks noGrp="1"/>
          </p:cNvSpPr>
          <p:nvPr>
            <p:ph idx="18"/>
          </p:nvPr>
        </p:nvSpPr>
        <p:spPr>
          <a:xfrm>
            <a:off x="1511298" y="1233968"/>
            <a:ext cx="3241322" cy="32526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1"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2" name="Footer Placeholder 1"/>
          <p:cNvSpPr>
            <a:spLocks noGrp="1"/>
          </p:cNvSpPr>
          <p:nvPr>
            <p:ph type="ftr" sz="quarter" idx="11"/>
          </p:nvPr>
        </p:nvSpPr>
        <p:spPr>
          <a:xfrm>
            <a:off x="1511298" y="4712208"/>
            <a:ext cx="7346248" cy="310738"/>
          </a:xfrm>
        </p:spPr>
        <p:txBody>
          <a:bodyPr/>
          <a:lstStyle/>
          <a:p>
            <a:endParaRPr lang="en-GB" dirty="0"/>
          </a:p>
        </p:txBody>
      </p:sp>
      <p:sp>
        <p:nvSpPr>
          <p:cNvPr id="22"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5" name="Straight Connector 24"/>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3"/>
          <a:stretch>
            <a:fillRect/>
          </a:stretch>
        </p:blipFill>
        <p:spPr>
          <a:xfrm>
            <a:off x="270819" y="361150"/>
            <a:ext cx="811064" cy="499462"/>
          </a:xfrm>
          <a:prstGeom prst="rect">
            <a:avLst/>
          </a:prstGeom>
        </p:spPr>
      </p:pic>
    </p:spTree>
    <p:extLst>
      <p:ext uri="{BB962C8B-B14F-4D97-AF65-F5344CB8AC3E}">
        <p14:creationId xmlns:p14="http://schemas.microsoft.com/office/powerpoint/2010/main" val="976207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table/chart">
    <p:spTree>
      <p:nvGrpSpPr>
        <p:cNvPr id="1" name=""/>
        <p:cNvGrpSpPr/>
        <p:nvPr/>
      </p:nvGrpSpPr>
      <p:grpSpPr>
        <a:xfrm>
          <a:off x="0" y="0"/>
          <a:ext cx="0" cy="0"/>
          <a:chOff x="0" y="0"/>
          <a:chExt cx="0" cy="0"/>
        </a:xfrm>
      </p:grpSpPr>
      <p:sp>
        <p:nvSpPr>
          <p:cNvPr id="15" name="Content Placeholder 5"/>
          <p:cNvSpPr>
            <a:spLocks noGrp="1"/>
          </p:cNvSpPr>
          <p:nvPr>
            <p:ph sz="quarter" idx="17" hasCustomPrompt="1"/>
          </p:nvPr>
        </p:nvSpPr>
        <p:spPr>
          <a:xfrm>
            <a:off x="1511298" y="1221776"/>
            <a:ext cx="6643689" cy="3259699"/>
          </a:xfrm>
        </p:spPr>
        <p:txBody>
          <a:bodyPr numCol="1" spcCol="108000" anchor="ctr"/>
          <a:lstStyle>
            <a:lvl1pPr algn="ctr">
              <a:defRPr/>
            </a:lvl1pPr>
            <a:lvl2pPr marL="266700" indent="-171450">
              <a:buFontTx/>
              <a:buBlip>
                <a:blip r:embed="rId2"/>
              </a:buBlip>
              <a:defRPr/>
            </a:lvl2pPr>
          </a:lstStyle>
          <a:p>
            <a:pPr lvl="0"/>
            <a:r>
              <a:rPr lang="en-US" dirty="0"/>
              <a:t>Click to insert image/ video/ table/ chart</a:t>
            </a:r>
          </a:p>
        </p:txBody>
      </p:sp>
      <p:sp>
        <p:nvSpPr>
          <p:cNvPr id="24"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1"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2" name="Footer Placeholder 1"/>
          <p:cNvSpPr>
            <a:spLocks noGrp="1"/>
          </p:cNvSpPr>
          <p:nvPr>
            <p:ph type="ftr" sz="quarter" idx="11"/>
          </p:nvPr>
        </p:nvSpPr>
        <p:spPr>
          <a:xfrm>
            <a:off x="1511298" y="4712208"/>
            <a:ext cx="7346248" cy="310738"/>
          </a:xfrm>
        </p:spPr>
        <p:txBody>
          <a:bodyPr/>
          <a:lstStyle/>
          <a:p>
            <a:endParaRPr lang="en-GB" dirty="0"/>
          </a:p>
        </p:txBody>
      </p:sp>
      <p:sp>
        <p:nvSpPr>
          <p:cNvPr id="22"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5" name="Straight Connector 24"/>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3"/>
          <a:stretch>
            <a:fillRect/>
          </a:stretch>
        </p:blipFill>
        <p:spPr>
          <a:xfrm>
            <a:off x="270819" y="361150"/>
            <a:ext cx="811064" cy="499462"/>
          </a:xfrm>
          <a:prstGeom prst="rect">
            <a:avLst/>
          </a:prstGeom>
        </p:spPr>
      </p:pic>
    </p:spTree>
    <p:extLst>
      <p:ext uri="{BB962C8B-B14F-4D97-AF65-F5344CB8AC3E}">
        <p14:creationId xmlns:p14="http://schemas.microsoft.com/office/powerpoint/2010/main" val="11978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15"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4" name="Slide Number Placeholder 5"/>
          <p:cNvSpPr>
            <a:spLocks noGrp="1"/>
          </p:cNvSpPr>
          <p:nvPr>
            <p:ph type="sldNum" sz="quarter" idx="12"/>
          </p:nvPr>
        </p:nvSpPr>
        <p:spPr>
          <a:xfrm>
            <a:off x="8878328" y="4869656"/>
            <a:ext cx="265671" cy="273844"/>
          </a:xfrm>
        </p:spPr>
        <p:txBody>
          <a:bodyPr/>
          <a:lstStyle>
            <a:lvl1pPr>
              <a:defRPr sz="1200">
                <a:solidFill>
                  <a:srgbClr val="002060"/>
                </a:solidFill>
              </a:defRPr>
            </a:lvl1pPr>
          </a:lstStyle>
          <a:p>
            <a:fld id="{D209C6F7-3311-4A51-91D2-C6AA7AB1F99B}" type="slidenum">
              <a:rPr lang="en-GB" smtClean="0"/>
              <a:pPr/>
              <a:t>‹#›</a:t>
            </a:fld>
            <a:endParaRPr lang="en-GB" dirty="0"/>
          </a:p>
        </p:txBody>
      </p:sp>
      <p:sp>
        <p:nvSpPr>
          <p:cNvPr id="10" name="Footer Placeholder 1"/>
          <p:cNvSpPr>
            <a:spLocks noGrp="1"/>
          </p:cNvSpPr>
          <p:nvPr>
            <p:ph type="ftr" sz="quarter" idx="11"/>
          </p:nvPr>
        </p:nvSpPr>
        <p:spPr>
          <a:xfrm>
            <a:off x="1511298" y="4712208"/>
            <a:ext cx="7346248" cy="310738"/>
          </a:xfrm>
        </p:spPr>
        <p:txBody>
          <a:bodyPr/>
          <a:lstStyle/>
          <a:p>
            <a:endParaRPr lang="en-GB" dirty="0"/>
          </a:p>
        </p:txBody>
      </p:sp>
      <p:sp>
        <p:nvSpPr>
          <p:cNvPr id="24" name="Title 1"/>
          <p:cNvSpPr>
            <a:spLocks noGrp="1"/>
          </p:cNvSpPr>
          <p:nvPr>
            <p:ph type="title" hasCustomPrompt="1"/>
          </p:nvPr>
        </p:nvSpPr>
        <p:spPr>
          <a:xfrm>
            <a:off x="1511301" y="216602"/>
            <a:ext cx="7356636" cy="644010"/>
          </a:xfrm>
        </p:spPr>
        <p:txBody>
          <a:bodyPr/>
          <a:lstStyle>
            <a:lvl1pPr>
              <a:defRPr sz="2400"/>
            </a:lvl1pPr>
          </a:lstStyle>
          <a:p>
            <a:r>
              <a:rPr lang="en-US" dirty="0"/>
              <a:t>Enter title here</a:t>
            </a:r>
          </a:p>
        </p:txBody>
      </p:sp>
      <p:cxnSp>
        <p:nvCxnSpPr>
          <p:cNvPr id="25" name="Straight Connector 24"/>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2"/>
          <a:stretch>
            <a:fillRect/>
          </a:stretch>
        </p:blipFill>
        <p:spPr>
          <a:xfrm>
            <a:off x="270819" y="361150"/>
            <a:ext cx="811064" cy="499462"/>
          </a:xfrm>
          <a:prstGeom prst="rect">
            <a:avLst/>
          </a:prstGeom>
        </p:spPr>
      </p:pic>
      <p:sp>
        <p:nvSpPr>
          <p:cNvPr id="27" name="Subtitle 2"/>
          <p:cNvSpPr>
            <a:spLocks noGrp="1"/>
          </p:cNvSpPr>
          <p:nvPr>
            <p:ph type="subTitle" idx="1" hasCustomPrompt="1"/>
          </p:nvPr>
        </p:nvSpPr>
        <p:spPr>
          <a:xfrm>
            <a:off x="1511299" y="1226956"/>
            <a:ext cx="7346247"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Tree>
    <p:extLst>
      <p:ext uri="{BB962C8B-B14F-4D97-AF65-F5344CB8AC3E}">
        <p14:creationId xmlns:p14="http://schemas.microsoft.com/office/powerpoint/2010/main" val="3146008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260350" y="357152"/>
            <a:ext cx="832644" cy="508036"/>
          </a:xfrm>
          <a:blipFill>
            <a:blip r:embed="rId2"/>
            <a:stretch>
              <a:fillRect/>
            </a:stretch>
          </a:blipFill>
        </p:spPr>
        <p:txBody>
          <a:bodyPr/>
          <a:lstStyle>
            <a:lvl1pPr marL="0" indent="0">
              <a:buNone/>
              <a:defRPr/>
            </a:lvl1pPr>
            <a:lvl2pPr marL="95250" indent="0">
              <a:buNone/>
              <a:defRPr/>
            </a:lvl2pPr>
          </a:lstStyle>
          <a:p>
            <a:pPr lvl="0"/>
            <a:r>
              <a:rPr lang="en-US" dirty="0"/>
              <a:t>    </a:t>
            </a:r>
          </a:p>
        </p:txBody>
      </p:sp>
      <p:sp>
        <p:nvSpPr>
          <p:cNvPr id="11" name="Picture Placeholder 10"/>
          <p:cNvSpPr>
            <a:spLocks noGrp="1"/>
          </p:cNvSpPr>
          <p:nvPr>
            <p:ph type="pic" sz="quarter" idx="10" hasCustomPrompt="1"/>
          </p:nvPr>
        </p:nvSpPr>
        <p:spPr>
          <a:xfrm>
            <a:off x="0" y="0"/>
            <a:ext cx="9144000" cy="5143500"/>
          </a:xfrm>
        </p:spPr>
        <p:txBody>
          <a:bodyPr anchor="ctr"/>
          <a:lstStyle>
            <a:lvl1pPr marL="0" indent="0" algn="ctr">
              <a:buNone/>
              <a:defRPr>
                <a:solidFill>
                  <a:schemeClr val="tx1"/>
                </a:solidFill>
              </a:defRPr>
            </a:lvl1pPr>
          </a:lstStyle>
          <a:p>
            <a:r>
              <a:rPr lang="en-GB" dirty="0"/>
              <a:t>Click icon to insert image</a:t>
            </a:r>
          </a:p>
        </p:txBody>
      </p:sp>
      <p:sp>
        <p:nvSpPr>
          <p:cNvPr id="17" name="Rectangle 16"/>
          <p:cNvSpPr/>
          <p:nvPr userDrawn="1"/>
        </p:nvSpPr>
        <p:spPr>
          <a:xfrm>
            <a:off x="0" y="-1120140"/>
            <a:ext cx="1836420" cy="10134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White logo is in the top corner, once image is inserted Right click and select Send to back. </a:t>
            </a:r>
            <a:endParaRPr lang="en-GB" dirty="0"/>
          </a:p>
        </p:txBody>
      </p:sp>
    </p:spTree>
    <p:extLst>
      <p:ext uri="{BB962C8B-B14F-4D97-AF65-F5344CB8AC3E}">
        <p14:creationId xmlns:p14="http://schemas.microsoft.com/office/powerpoint/2010/main" val="1078235359"/>
      </p:ext>
    </p:extLst>
  </p:cSld>
  <p:clrMapOvr>
    <a:masterClrMapping/>
  </p:clrMapOvr>
  <p:extLst>
    <p:ext uri="{DCECCB84-F9BA-43D5-87BE-67443E8EF086}">
      <p15:sldGuideLst xmlns:p15="http://schemas.microsoft.com/office/powerpoint/2012/main">
        <p15:guide id="1" pos="164" userDrawn="1">
          <p15:clr>
            <a:srgbClr val="FBAE40"/>
          </p15:clr>
        </p15:guide>
        <p15:guide id="2" orient="horz" pos="5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12">
    <p:spTree>
      <p:nvGrpSpPr>
        <p:cNvPr id="1" name=""/>
        <p:cNvGrpSpPr/>
        <p:nvPr/>
      </p:nvGrpSpPr>
      <p:grpSpPr>
        <a:xfrm>
          <a:off x="0" y="0"/>
          <a:ext cx="0" cy="0"/>
          <a:chOff x="0" y="0"/>
          <a:chExt cx="0" cy="0"/>
        </a:xfrm>
      </p:grpSpPr>
      <p:sp>
        <p:nvSpPr>
          <p:cNvPr id="10" name="Text Placeholder 16"/>
          <p:cNvSpPr>
            <a:spLocks noGrp="1"/>
          </p:cNvSpPr>
          <p:nvPr>
            <p:ph type="body" sz="quarter" idx="13" hasCustomPrompt="1"/>
          </p:nvPr>
        </p:nvSpPr>
        <p:spPr>
          <a:xfrm>
            <a:off x="1511298" y="1504951"/>
            <a:ext cx="3347135" cy="397592"/>
          </a:xfrm>
          <a:solidFill>
            <a:schemeClr val="accent4"/>
          </a:solidFill>
        </p:spPr>
        <p:txBody>
          <a:bodyPr lIns="180000" anchor="ctr">
            <a:noAutofit/>
          </a:bodyPr>
          <a:lstStyle>
            <a:lvl1pPr marL="342900" indent="-342900">
              <a:buClrTx/>
              <a:buFont typeface="+mj-lt"/>
              <a:buAutoNum type="arabicPeriod"/>
              <a:defRPr sz="1800" b="1" baseline="0">
                <a:solidFill>
                  <a:schemeClr val="bg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11" name="Text Placeholder 16"/>
          <p:cNvSpPr>
            <a:spLocks noGrp="1"/>
          </p:cNvSpPr>
          <p:nvPr>
            <p:ph type="body" sz="quarter" idx="17" hasCustomPrompt="1"/>
          </p:nvPr>
        </p:nvSpPr>
        <p:spPr>
          <a:xfrm>
            <a:off x="1511300" y="2058207"/>
            <a:ext cx="3349576" cy="397592"/>
          </a:xfrm>
          <a:solidFill>
            <a:schemeClr val="bg1"/>
          </a:solidFill>
        </p:spPr>
        <p:txBody>
          <a:bodyPr lIns="180000" anchor="ctr">
            <a:noAutofit/>
          </a:bodyPr>
          <a:lstStyle>
            <a:lvl1pPr marL="342900" indent="-342900">
              <a:buClrTx/>
              <a:buFont typeface="+mj-lt"/>
              <a:buAutoNum type="arabicPeriod" startAt="2"/>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5" name="Text Placeholder 16"/>
          <p:cNvSpPr>
            <a:spLocks noGrp="1"/>
          </p:cNvSpPr>
          <p:nvPr>
            <p:ph type="body" sz="quarter" idx="28" hasCustomPrompt="1"/>
          </p:nvPr>
        </p:nvSpPr>
        <p:spPr>
          <a:xfrm>
            <a:off x="1511300" y="2610279"/>
            <a:ext cx="3349576" cy="397592"/>
          </a:xfrm>
          <a:solidFill>
            <a:schemeClr val="bg1"/>
          </a:solidFill>
        </p:spPr>
        <p:txBody>
          <a:bodyPr lIns="180000" anchor="ctr">
            <a:noAutofit/>
          </a:bodyPr>
          <a:lstStyle>
            <a:lvl1pPr marL="342900" indent="-342900">
              <a:buClrTx/>
              <a:buFont typeface="+mj-lt"/>
              <a:buAutoNum type="arabicPeriod" startAt="3"/>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6" name="Text Placeholder 16"/>
          <p:cNvSpPr>
            <a:spLocks noGrp="1"/>
          </p:cNvSpPr>
          <p:nvPr>
            <p:ph type="body" sz="quarter" idx="29" hasCustomPrompt="1"/>
          </p:nvPr>
        </p:nvSpPr>
        <p:spPr>
          <a:xfrm>
            <a:off x="1511300" y="3162943"/>
            <a:ext cx="3349576" cy="397592"/>
          </a:xfrm>
          <a:solidFill>
            <a:schemeClr val="bg1"/>
          </a:solidFill>
        </p:spPr>
        <p:txBody>
          <a:bodyPr lIns="180000" anchor="ctr">
            <a:noAutofit/>
          </a:bodyPr>
          <a:lstStyle>
            <a:lvl1pPr marL="342900" indent="-342900">
              <a:buClrTx/>
              <a:buFont typeface="+mj-lt"/>
              <a:buAutoNum type="arabicPeriod" startAt="4"/>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7" name="Text Placeholder 16"/>
          <p:cNvSpPr>
            <a:spLocks noGrp="1"/>
          </p:cNvSpPr>
          <p:nvPr>
            <p:ph type="body" sz="quarter" idx="30" hasCustomPrompt="1"/>
          </p:nvPr>
        </p:nvSpPr>
        <p:spPr>
          <a:xfrm>
            <a:off x="1511300" y="3715607"/>
            <a:ext cx="3349576" cy="397592"/>
          </a:xfrm>
          <a:solidFill>
            <a:schemeClr val="bg1"/>
          </a:solidFill>
        </p:spPr>
        <p:txBody>
          <a:bodyPr lIns="180000" anchor="ctr">
            <a:noAutofit/>
          </a:bodyPr>
          <a:lstStyle>
            <a:lvl1pPr marL="342900" indent="-342900">
              <a:buClrTx/>
              <a:buFont typeface="+mj-lt"/>
              <a:buAutoNum type="arabicPeriod" startAt="5"/>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8" name="Text Placeholder 16"/>
          <p:cNvSpPr>
            <a:spLocks noGrp="1"/>
          </p:cNvSpPr>
          <p:nvPr>
            <p:ph type="body" sz="quarter" idx="31" hasCustomPrompt="1"/>
          </p:nvPr>
        </p:nvSpPr>
        <p:spPr>
          <a:xfrm>
            <a:off x="1511300" y="4268271"/>
            <a:ext cx="3349576" cy="397592"/>
          </a:xfrm>
          <a:solidFill>
            <a:schemeClr val="bg1"/>
          </a:solidFill>
        </p:spPr>
        <p:txBody>
          <a:bodyPr lIns="180000" anchor="ctr">
            <a:noAutofit/>
          </a:bodyPr>
          <a:lstStyle>
            <a:lvl1pPr marL="342900" indent="-342900">
              <a:buClrTx/>
              <a:buFont typeface="+mj-lt"/>
              <a:buAutoNum type="arabicPeriod" startAt="6"/>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9" name="Text Placeholder 16"/>
          <p:cNvSpPr>
            <a:spLocks noGrp="1"/>
          </p:cNvSpPr>
          <p:nvPr>
            <p:ph type="body" sz="quarter" idx="32" hasCustomPrompt="1"/>
          </p:nvPr>
        </p:nvSpPr>
        <p:spPr>
          <a:xfrm>
            <a:off x="5004155" y="1504950"/>
            <a:ext cx="3360381" cy="397592"/>
          </a:xfrm>
          <a:solidFill>
            <a:schemeClr val="bg1"/>
          </a:solidFill>
        </p:spPr>
        <p:txBody>
          <a:bodyPr lIns="180000" anchor="ctr">
            <a:noAutofit/>
          </a:bodyPr>
          <a:lstStyle>
            <a:lvl1pPr marL="342900" indent="-342900">
              <a:buClrTx/>
              <a:buFont typeface="+mj-lt"/>
              <a:buAutoNum type="arabicPeriod" startAt="7"/>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0" name="Text Placeholder 16"/>
          <p:cNvSpPr>
            <a:spLocks noGrp="1"/>
          </p:cNvSpPr>
          <p:nvPr>
            <p:ph type="body" sz="quarter" idx="33" hasCustomPrompt="1"/>
          </p:nvPr>
        </p:nvSpPr>
        <p:spPr>
          <a:xfrm>
            <a:off x="5004155" y="2063914"/>
            <a:ext cx="3360381" cy="397592"/>
          </a:xfrm>
          <a:solidFill>
            <a:schemeClr val="bg1"/>
          </a:solidFill>
        </p:spPr>
        <p:txBody>
          <a:bodyPr lIns="180000" anchor="ctr">
            <a:noAutofit/>
          </a:bodyPr>
          <a:lstStyle>
            <a:lvl1pPr marL="342900" indent="-342900">
              <a:buClrTx/>
              <a:buFont typeface="+mj-lt"/>
              <a:buAutoNum type="arabicPeriod" startAt="8"/>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1" name="Text Placeholder 16"/>
          <p:cNvSpPr>
            <a:spLocks noGrp="1"/>
          </p:cNvSpPr>
          <p:nvPr>
            <p:ph type="body" sz="quarter" idx="34" hasCustomPrompt="1"/>
          </p:nvPr>
        </p:nvSpPr>
        <p:spPr>
          <a:xfrm>
            <a:off x="5004155" y="2613428"/>
            <a:ext cx="3360381" cy="397592"/>
          </a:xfrm>
          <a:solidFill>
            <a:schemeClr val="bg1"/>
          </a:solidFill>
        </p:spPr>
        <p:txBody>
          <a:bodyPr lIns="180000" anchor="ctr">
            <a:noAutofit/>
          </a:bodyPr>
          <a:lstStyle>
            <a:lvl1pPr marL="342900" indent="-342900">
              <a:buClrTx/>
              <a:buFont typeface="+mj-lt"/>
              <a:buAutoNum type="arabicPeriod" startAt="9"/>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2" name="Text Placeholder 16"/>
          <p:cNvSpPr>
            <a:spLocks noGrp="1"/>
          </p:cNvSpPr>
          <p:nvPr>
            <p:ph type="body" sz="quarter" idx="35" hasCustomPrompt="1"/>
          </p:nvPr>
        </p:nvSpPr>
        <p:spPr>
          <a:xfrm>
            <a:off x="5004155" y="3156643"/>
            <a:ext cx="3360381" cy="397592"/>
          </a:xfrm>
          <a:solidFill>
            <a:schemeClr val="bg1"/>
          </a:solidFill>
        </p:spPr>
        <p:txBody>
          <a:bodyPr lIns="180000" anchor="ctr">
            <a:noAutofit/>
          </a:bodyPr>
          <a:lstStyle>
            <a:lvl1pPr marL="342900" indent="-342900">
              <a:buClrTx/>
              <a:buFont typeface="+mj-lt"/>
              <a:buAutoNum type="arabicPeriod" startAt="10"/>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3" name="Text Placeholder 16"/>
          <p:cNvSpPr>
            <a:spLocks noGrp="1"/>
          </p:cNvSpPr>
          <p:nvPr>
            <p:ph type="body" sz="quarter" idx="36" hasCustomPrompt="1"/>
          </p:nvPr>
        </p:nvSpPr>
        <p:spPr>
          <a:xfrm>
            <a:off x="5004155" y="3715607"/>
            <a:ext cx="3360381" cy="397592"/>
          </a:xfrm>
          <a:solidFill>
            <a:schemeClr val="bg1"/>
          </a:solidFill>
        </p:spPr>
        <p:txBody>
          <a:bodyPr lIns="180000" anchor="ctr">
            <a:noAutofit/>
          </a:bodyPr>
          <a:lstStyle>
            <a:lvl1pPr marL="342900" indent="-342900">
              <a:buClrTx/>
              <a:buFont typeface="+mj-lt"/>
              <a:buAutoNum type="arabicPeriod" startAt="11"/>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4" name="Text Placeholder 16"/>
          <p:cNvSpPr>
            <a:spLocks noGrp="1"/>
          </p:cNvSpPr>
          <p:nvPr>
            <p:ph type="body" sz="quarter" idx="37" hasCustomPrompt="1"/>
          </p:nvPr>
        </p:nvSpPr>
        <p:spPr>
          <a:xfrm>
            <a:off x="5004155" y="4268271"/>
            <a:ext cx="3360381" cy="397592"/>
          </a:xfrm>
          <a:solidFill>
            <a:schemeClr val="bg1"/>
          </a:solidFill>
        </p:spPr>
        <p:txBody>
          <a:bodyPr lIns="180000" anchor="ctr">
            <a:noAutofit/>
          </a:bodyPr>
          <a:lstStyle>
            <a:lvl1pPr marL="342900" indent="-342900">
              <a:buClrTx/>
              <a:buFont typeface="+mj-lt"/>
              <a:buAutoNum type="arabicPeriod" startAt="12"/>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0" name="Title 1"/>
          <p:cNvSpPr>
            <a:spLocks noGrp="1"/>
          </p:cNvSpPr>
          <p:nvPr>
            <p:ph type="title" hasCustomPrompt="1"/>
          </p:nvPr>
        </p:nvSpPr>
        <p:spPr>
          <a:xfrm>
            <a:off x="1511300" y="216602"/>
            <a:ext cx="7356637" cy="644010"/>
          </a:xfrm>
        </p:spPr>
        <p:txBody>
          <a:bodyPr/>
          <a:lstStyle>
            <a:lvl1pPr>
              <a:defRPr sz="2400">
                <a:solidFill>
                  <a:schemeClr val="tx1"/>
                </a:solidFill>
              </a:defRPr>
            </a:lvl1pPr>
          </a:lstStyle>
          <a:p>
            <a:r>
              <a:rPr lang="en-US" dirty="0"/>
              <a:t>Enter title here</a:t>
            </a:r>
          </a:p>
        </p:txBody>
      </p:sp>
      <p:cxnSp>
        <p:nvCxnSpPr>
          <p:cNvPr id="21" name="Straight Connector 20"/>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a:stretch>
            <a:fillRect/>
          </a:stretch>
        </p:blipFill>
        <p:spPr>
          <a:xfrm>
            <a:off x="270819" y="361150"/>
            <a:ext cx="811064" cy="499462"/>
          </a:xfrm>
          <a:prstGeom prst="rect">
            <a:avLst/>
          </a:prstGeom>
        </p:spPr>
      </p:pic>
      <p:grpSp>
        <p:nvGrpSpPr>
          <p:cNvPr id="17" name="Group 16"/>
          <p:cNvGrpSpPr/>
          <p:nvPr userDrawn="1"/>
        </p:nvGrpSpPr>
        <p:grpSpPr>
          <a:xfrm>
            <a:off x="-2555132" y="0"/>
            <a:ext cx="2412459" cy="4176409"/>
            <a:chOff x="-2555132" y="0"/>
            <a:chExt cx="2412459" cy="4176409"/>
          </a:xfrm>
        </p:grpSpPr>
        <p:sp>
          <p:nvSpPr>
            <p:cNvPr id="18" name="Rectangle 17"/>
            <p:cNvSpPr/>
            <p:nvPr userDrawn="1"/>
          </p:nvSpPr>
          <p:spPr>
            <a:xfrm>
              <a:off x="-2555132" y="0"/>
              <a:ext cx="2412459" cy="4176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rPr>
                <a:t>How to use your agenda slide</a:t>
              </a:r>
            </a:p>
            <a:p>
              <a:pPr algn="ctr"/>
              <a:endParaRPr lang="en-GB" sz="1400" dirty="0">
                <a:solidFill>
                  <a:schemeClr val="tx1"/>
                </a:solidFill>
              </a:endParaRPr>
            </a:p>
            <a:p>
              <a:pPr marL="342900" indent="-342900" algn="l">
                <a:buAutoNum type="arabicPeriod"/>
              </a:pPr>
              <a:r>
                <a:rPr lang="en-GB" sz="1200" dirty="0">
                  <a:solidFill>
                    <a:schemeClr val="tx1"/>
                  </a:solidFill>
                </a:rPr>
                <a:t>Type in the titles </a:t>
              </a:r>
              <a:br>
                <a:rPr lang="en-GB" sz="1200" dirty="0">
                  <a:solidFill>
                    <a:schemeClr val="tx1"/>
                  </a:solidFill>
                </a:rPr>
              </a:br>
              <a:r>
                <a:rPr lang="en-GB" sz="1200" dirty="0">
                  <a:solidFill>
                    <a:schemeClr val="tx1"/>
                  </a:solidFill>
                </a:rPr>
                <a:t>of your chapters.</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Select the textbox </a:t>
              </a:r>
              <a:br>
                <a:rPr lang="en-GB" sz="1200" dirty="0">
                  <a:solidFill>
                    <a:schemeClr val="tx1"/>
                  </a:solidFill>
                </a:rPr>
              </a:br>
              <a:r>
                <a:rPr lang="en-GB" sz="1200" dirty="0">
                  <a:solidFill>
                    <a:schemeClr val="tx1"/>
                  </a:solidFill>
                </a:rPr>
                <a:t>placeholder of the chapter you wish to highlight.</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background colour to lime green (Accent 4).</a:t>
              </a: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text to white (Background 1). </a:t>
              </a:r>
            </a:p>
          </p:txBody>
        </p:sp>
        <p:cxnSp>
          <p:nvCxnSpPr>
            <p:cNvPr id="19" name="Straight Connector 18"/>
            <p:cNvCxnSpPr>
              <a:cxnSpLocks/>
            </p:cNvCxnSpPr>
            <p:nvPr userDrawn="1"/>
          </p:nvCxnSpPr>
          <p:spPr>
            <a:xfrm>
              <a:off x="-2555132" y="337226"/>
              <a:ext cx="2412459"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22" name="Picture 21"/>
            <p:cNvPicPr>
              <a:picLocks noChangeAspect="1"/>
            </p:cNvPicPr>
            <p:nvPr userDrawn="1"/>
          </p:nvPicPr>
          <p:blipFill>
            <a:blip r:embed="rId3"/>
            <a:stretch>
              <a:fillRect/>
            </a:stretch>
          </p:blipFill>
          <p:spPr>
            <a:xfrm>
              <a:off x="-1859464" y="2253033"/>
              <a:ext cx="1243114" cy="708854"/>
            </a:xfrm>
            <a:prstGeom prst="rect">
              <a:avLst/>
            </a:prstGeom>
          </p:spPr>
        </p:pic>
        <p:pic>
          <p:nvPicPr>
            <p:cNvPr id="24" name="Picture 23"/>
            <p:cNvPicPr>
              <a:picLocks noChangeAspect="1"/>
            </p:cNvPicPr>
            <p:nvPr userDrawn="1"/>
          </p:nvPicPr>
          <p:blipFill>
            <a:blip r:embed="rId4"/>
            <a:stretch>
              <a:fillRect/>
            </a:stretch>
          </p:blipFill>
          <p:spPr>
            <a:xfrm>
              <a:off x="-1859464" y="3564509"/>
              <a:ext cx="1243114" cy="496588"/>
            </a:xfrm>
            <a:prstGeom prst="rect">
              <a:avLst/>
            </a:prstGeom>
          </p:spPr>
        </p:pic>
      </p:grpSp>
    </p:spTree>
    <p:extLst>
      <p:ext uri="{BB962C8B-B14F-4D97-AF65-F5344CB8AC3E}">
        <p14:creationId xmlns:p14="http://schemas.microsoft.com/office/powerpoint/2010/main" val="3329850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extBox 1"/>
          <p:cNvSpPr txBox="1"/>
          <p:nvPr userDrawn="1"/>
        </p:nvSpPr>
        <p:spPr>
          <a:xfrm>
            <a:off x="1345474" y="2490281"/>
            <a:ext cx="7550471" cy="2308324"/>
          </a:xfrm>
          <a:prstGeom prst="rect">
            <a:avLst/>
          </a:prstGeom>
          <a:noFill/>
        </p:spPr>
        <p:txBody>
          <a:bodyPr wrap="square" rtlCol="0">
            <a:spAutoFit/>
          </a:bodyPr>
          <a:lstStyle/>
          <a:p>
            <a:pPr lvl="0"/>
            <a:r>
              <a:rPr lang="en-GB" sz="1200" dirty="0"/>
              <a:t>Whilst reasonable steps have been taken to ensure that the information contained within this publication is correct, the authors, the Carbon Trust, its agents, contractors and sub-contractors give no warranty and make no representation as to its accuracy and accept no liability for any errors or omissions. All trademarks, service marks and logos in this publication, and copyright in it, are the property of the Carbon Trust (or its licensors). Nothing in this publication shall be construed as granting any licence or right to use or reproduce any of the trademarks, services marks, logos, copyright or any proprietary information in any way without the Carbon Trust’s prior written permission. The Carbon Trust enforces infringements of its intellectual property rights to the full extent permitted by law.</a:t>
            </a:r>
          </a:p>
          <a:p>
            <a:pPr lvl="0"/>
            <a:r>
              <a:rPr lang="en-GB" sz="1200" dirty="0"/>
              <a:t>The Carbon Trust is a company limited by guarantee and registered in England and Wales under company number 4190230 with its registered office at 4th Floor Dorset House, Stamford Street, London SE1 9NT.</a:t>
            </a:r>
          </a:p>
          <a:p>
            <a:pPr lvl="0"/>
            <a:r>
              <a:rPr lang="en-GB" sz="1200" dirty="0"/>
              <a:t>Published in the UK: 2019.</a:t>
            </a:r>
          </a:p>
          <a:p>
            <a:pPr lvl="0"/>
            <a:r>
              <a:rPr lang="en-GB" sz="1200" dirty="0"/>
              <a:t>© The Carbon Trust 2019. All rights reserved. </a:t>
            </a:r>
          </a:p>
          <a:p>
            <a:pPr marL="0" indent="0">
              <a:buClr>
                <a:schemeClr val="accent4"/>
              </a:buClr>
              <a:buFont typeface="Arial" panose="020B0604020202020204" pitchFamily="34" charset="0"/>
              <a:buNone/>
            </a:pPr>
            <a:endParaRPr lang="en-GB" sz="1200" dirty="0"/>
          </a:p>
        </p:txBody>
      </p:sp>
      <p:pic>
        <p:nvPicPr>
          <p:cNvPr id="5" name="Picture 4"/>
          <p:cNvPicPr>
            <a:picLocks noChangeAspect="1"/>
          </p:cNvPicPr>
          <p:nvPr userDrawn="1"/>
        </p:nvPicPr>
        <p:blipFill>
          <a:blip r:embed="rId2"/>
          <a:stretch>
            <a:fillRect/>
          </a:stretch>
        </p:blipFill>
        <p:spPr>
          <a:xfrm>
            <a:off x="270819" y="361150"/>
            <a:ext cx="811064" cy="499462"/>
          </a:xfrm>
          <a:prstGeom prst="rect">
            <a:avLst/>
          </a:prstGeom>
        </p:spPr>
      </p:pic>
    </p:spTree>
    <p:extLst>
      <p:ext uri="{BB962C8B-B14F-4D97-AF65-F5344CB8AC3E}">
        <p14:creationId xmlns:p14="http://schemas.microsoft.com/office/powerpoint/2010/main" val="6953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13-24">
    <p:spTree>
      <p:nvGrpSpPr>
        <p:cNvPr id="1" name=""/>
        <p:cNvGrpSpPr/>
        <p:nvPr/>
      </p:nvGrpSpPr>
      <p:grpSpPr>
        <a:xfrm>
          <a:off x="0" y="0"/>
          <a:ext cx="0" cy="0"/>
          <a:chOff x="0" y="0"/>
          <a:chExt cx="0" cy="0"/>
        </a:xfrm>
      </p:grpSpPr>
      <p:sp>
        <p:nvSpPr>
          <p:cNvPr id="10" name="Text Placeholder 16"/>
          <p:cNvSpPr>
            <a:spLocks noGrp="1"/>
          </p:cNvSpPr>
          <p:nvPr>
            <p:ph type="body" sz="quarter" idx="13" hasCustomPrompt="1"/>
          </p:nvPr>
        </p:nvSpPr>
        <p:spPr>
          <a:xfrm>
            <a:off x="1511298" y="1504951"/>
            <a:ext cx="3347135" cy="397592"/>
          </a:xfrm>
          <a:noFill/>
        </p:spPr>
        <p:txBody>
          <a:bodyPr lIns="180000" anchor="ctr">
            <a:noAutofit/>
          </a:bodyPr>
          <a:lstStyle>
            <a:lvl1pPr marL="342900" indent="-342900">
              <a:buClrTx/>
              <a:buFont typeface="+mj-lt"/>
              <a:buAutoNum type="arabicPeriod" startAt="13"/>
              <a:defRPr sz="1800" b="1" baseline="0">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11" name="Text Placeholder 16"/>
          <p:cNvSpPr>
            <a:spLocks noGrp="1"/>
          </p:cNvSpPr>
          <p:nvPr>
            <p:ph type="body" sz="quarter" idx="17" hasCustomPrompt="1"/>
          </p:nvPr>
        </p:nvSpPr>
        <p:spPr>
          <a:xfrm>
            <a:off x="1511300" y="2058208"/>
            <a:ext cx="3349576" cy="397592"/>
          </a:xfrm>
          <a:solidFill>
            <a:schemeClr val="bg1"/>
          </a:solidFill>
        </p:spPr>
        <p:txBody>
          <a:bodyPr lIns="180000" anchor="ctr">
            <a:noAutofit/>
          </a:bodyPr>
          <a:lstStyle>
            <a:lvl1pPr marL="342900" indent="-342900">
              <a:buClrTx/>
              <a:buFont typeface="+mj-lt"/>
              <a:buAutoNum type="arabicPeriod" startAt="14"/>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5" name="Text Placeholder 16"/>
          <p:cNvSpPr>
            <a:spLocks noGrp="1"/>
          </p:cNvSpPr>
          <p:nvPr>
            <p:ph type="body" sz="quarter" idx="28" hasCustomPrompt="1"/>
          </p:nvPr>
        </p:nvSpPr>
        <p:spPr>
          <a:xfrm>
            <a:off x="1511300" y="2610280"/>
            <a:ext cx="3349576" cy="397592"/>
          </a:xfrm>
          <a:solidFill>
            <a:schemeClr val="bg1"/>
          </a:solidFill>
        </p:spPr>
        <p:txBody>
          <a:bodyPr lIns="180000" anchor="ctr">
            <a:noAutofit/>
          </a:bodyPr>
          <a:lstStyle>
            <a:lvl1pPr marL="342900" indent="-342900">
              <a:buClrTx/>
              <a:buFont typeface="+mj-lt"/>
              <a:buAutoNum type="arabicPeriod" startAt="15"/>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6" name="Text Placeholder 16"/>
          <p:cNvSpPr>
            <a:spLocks noGrp="1"/>
          </p:cNvSpPr>
          <p:nvPr>
            <p:ph type="body" sz="quarter" idx="29" hasCustomPrompt="1"/>
          </p:nvPr>
        </p:nvSpPr>
        <p:spPr>
          <a:xfrm>
            <a:off x="1511300" y="3162944"/>
            <a:ext cx="3349576" cy="397592"/>
          </a:xfrm>
          <a:solidFill>
            <a:schemeClr val="bg1"/>
          </a:solidFill>
        </p:spPr>
        <p:txBody>
          <a:bodyPr lIns="180000" anchor="ctr">
            <a:noAutofit/>
          </a:bodyPr>
          <a:lstStyle>
            <a:lvl1pPr marL="342900" indent="-342900">
              <a:buClrTx/>
              <a:buFont typeface="+mj-lt"/>
              <a:buAutoNum type="arabicPeriod" startAt="16"/>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7" name="Text Placeholder 16"/>
          <p:cNvSpPr>
            <a:spLocks noGrp="1"/>
          </p:cNvSpPr>
          <p:nvPr>
            <p:ph type="body" sz="quarter" idx="30" hasCustomPrompt="1"/>
          </p:nvPr>
        </p:nvSpPr>
        <p:spPr>
          <a:xfrm>
            <a:off x="1511300" y="3715608"/>
            <a:ext cx="3349576" cy="397592"/>
          </a:xfrm>
          <a:solidFill>
            <a:schemeClr val="bg1"/>
          </a:solidFill>
        </p:spPr>
        <p:txBody>
          <a:bodyPr lIns="180000" anchor="ctr">
            <a:noAutofit/>
          </a:bodyPr>
          <a:lstStyle>
            <a:lvl1pPr marL="342900" indent="-342900">
              <a:buClrTx/>
              <a:buFont typeface="+mj-lt"/>
              <a:buAutoNum type="arabicPeriod" startAt="17"/>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8" name="Text Placeholder 16"/>
          <p:cNvSpPr>
            <a:spLocks noGrp="1"/>
          </p:cNvSpPr>
          <p:nvPr>
            <p:ph type="body" sz="quarter" idx="31" hasCustomPrompt="1"/>
          </p:nvPr>
        </p:nvSpPr>
        <p:spPr>
          <a:xfrm>
            <a:off x="1511300" y="4268272"/>
            <a:ext cx="3349576" cy="397592"/>
          </a:xfrm>
          <a:solidFill>
            <a:schemeClr val="bg1"/>
          </a:solidFill>
        </p:spPr>
        <p:txBody>
          <a:bodyPr lIns="180000" anchor="ctr">
            <a:noAutofit/>
          </a:bodyPr>
          <a:lstStyle>
            <a:lvl1pPr marL="342900" indent="-342900">
              <a:buClrTx/>
              <a:buFont typeface="+mj-lt"/>
              <a:buAutoNum type="arabicPeriod" startAt="18"/>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9" name="Text Placeholder 16"/>
          <p:cNvSpPr>
            <a:spLocks noGrp="1"/>
          </p:cNvSpPr>
          <p:nvPr>
            <p:ph type="body" sz="quarter" idx="32" hasCustomPrompt="1"/>
          </p:nvPr>
        </p:nvSpPr>
        <p:spPr>
          <a:xfrm>
            <a:off x="5004155" y="1504951"/>
            <a:ext cx="3360381" cy="397592"/>
          </a:xfrm>
          <a:solidFill>
            <a:schemeClr val="bg1"/>
          </a:solidFill>
        </p:spPr>
        <p:txBody>
          <a:bodyPr lIns="180000" anchor="ctr">
            <a:noAutofit/>
          </a:bodyPr>
          <a:lstStyle>
            <a:lvl1pPr marL="342900" indent="-342900">
              <a:buClrTx/>
              <a:buFont typeface="+mj-lt"/>
              <a:buAutoNum type="arabicPeriod" startAt="19"/>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0" name="Text Placeholder 16"/>
          <p:cNvSpPr>
            <a:spLocks noGrp="1"/>
          </p:cNvSpPr>
          <p:nvPr>
            <p:ph type="body" sz="quarter" idx="33" hasCustomPrompt="1"/>
          </p:nvPr>
        </p:nvSpPr>
        <p:spPr>
          <a:xfrm>
            <a:off x="5004155" y="2063915"/>
            <a:ext cx="3360381" cy="397592"/>
          </a:xfrm>
          <a:solidFill>
            <a:schemeClr val="bg1"/>
          </a:solidFill>
        </p:spPr>
        <p:txBody>
          <a:bodyPr lIns="180000" anchor="ctr">
            <a:noAutofit/>
          </a:bodyPr>
          <a:lstStyle>
            <a:lvl1pPr marL="342900" indent="-342900">
              <a:buClrTx/>
              <a:buFont typeface="+mj-lt"/>
              <a:buAutoNum type="arabicPeriod" startAt="20"/>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1" name="Text Placeholder 16"/>
          <p:cNvSpPr>
            <a:spLocks noGrp="1"/>
          </p:cNvSpPr>
          <p:nvPr>
            <p:ph type="body" sz="quarter" idx="34" hasCustomPrompt="1"/>
          </p:nvPr>
        </p:nvSpPr>
        <p:spPr>
          <a:xfrm>
            <a:off x="5004155" y="2613428"/>
            <a:ext cx="3360381" cy="397592"/>
          </a:xfrm>
          <a:solidFill>
            <a:schemeClr val="bg1"/>
          </a:solidFill>
        </p:spPr>
        <p:txBody>
          <a:bodyPr lIns="180000" anchor="ctr">
            <a:noAutofit/>
          </a:bodyPr>
          <a:lstStyle>
            <a:lvl1pPr marL="342900" indent="-342900">
              <a:buClrTx/>
              <a:buFont typeface="+mj-lt"/>
              <a:buAutoNum type="arabicPeriod" startAt="21"/>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2" name="Text Placeholder 16"/>
          <p:cNvSpPr>
            <a:spLocks noGrp="1"/>
          </p:cNvSpPr>
          <p:nvPr>
            <p:ph type="body" sz="quarter" idx="35" hasCustomPrompt="1"/>
          </p:nvPr>
        </p:nvSpPr>
        <p:spPr>
          <a:xfrm>
            <a:off x="5004155" y="3156643"/>
            <a:ext cx="3360381" cy="397592"/>
          </a:xfrm>
          <a:solidFill>
            <a:schemeClr val="bg1"/>
          </a:solidFill>
        </p:spPr>
        <p:txBody>
          <a:bodyPr lIns="180000" anchor="ctr">
            <a:noAutofit/>
          </a:bodyPr>
          <a:lstStyle>
            <a:lvl1pPr marL="342900" indent="-342900">
              <a:buClrTx/>
              <a:buFont typeface="+mj-lt"/>
              <a:buAutoNum type="arabicPeriod" startAt="22"/>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3" name="Text Placeholder 16"/>
          <p:cNvSpPr>
            <a:spLocks noGrp="1"/>
          </p:cNvSpPr>
          <p:nvPr>
            <p:ph type="body" sz="quarter" idx="36" hasCustomPrompt="1"/>
          </p:nvPr>
        </p:nvSpPr>
        <p:spPr>
          <a:xfrm>
            <a:off x="5004155" y="3715607"/>
            <a:ext cx="3360381" cy="397592"/>
          </a:xfrm>
          <a:solidFill>
            <a:schemeClr val="bg1"/>
          </a:solidFill>
        </p:spPr>
        <p:txBody>
          <a:bodyPr lIns="180000" anchor="ctr">
            <a:noAutofit/>
          </a:bodyPr>
          <a:lstStyle>
            <a:lvl1pPr marL="342900" indent="-342900">
              <a:buClrTx/>
              <a:buFont typeface="+mj-lt"/>
              <a:buAutoNum type="arabicPeriod" startAt="23"/>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34" name="Text Placeholder 16"/>
          <p:cNvSpPr>
            <a:spLocks noGrp="1"/>
          </p:cNvSpPr>
          <p:nvPr>
            <p:ph type="body" sz="quarter" idx="37" hasCustomPrompt="1"/>
          </p:nvPr>
        </p:nvSpPr>
        <p:spPr>
          <a:xfrm>
            <a:off x="5004155" y="4268271"/>
            <a:ext cx="3360381" cy="397592"/>
          </a:xfrm>
          <a:solidFill>
            <a:schemeClr val="bg1"/>
          </a:solidFill>
        </p:spPr>
        <p:txBody>
          <a:bodyPr lIns="180000" anchor="ctr">
            <a:noAutofit/>
          </a:bodyPr>
          <a:lstStyle>
            <a:lvl1pPr marL="342900" indent="-342900">
              <a:buClrTx/>
              <a:buFont typeface="+mj-lt"/>
              <a:buAutoNum type="arabicPeriod" startAt="24"/>
              <a:defRPr sz="1800" b="1">
                <a:solidFill>
                  <a:schemeClr val="tx1"/>
                </a:solidFill>
                <a:latin typeface="Calibri" charset="0"/>
                <a:ea typeface="Calibri" charset="0"/>
                <a:cs typeface="Calibri" charset="0"/>
              </a:defRPr>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en-US" dirty="0"/>
              <a:t>Chapter Title</a:t>
            </a:r>
          </a:p>
        </p:txBody>
      </p:sp>
      <p:sp>
        <p:nvSpPr>
          <p:cNvPr id="20" name="Title 1"/>
          <p:cNvSpPr>
            <a:spLocks noGrp="1"/>
          </p:cNvSpPr>
          <p:nvPr>
            <p:ph type="title" hasCustomPrompt="1"/>
          </p:nvPr>
        </p:nvSpPr>
        <p:spPr>
          <a:xfrm>
            <a:off x="1511300" y="216602"/>
            <a:ext cx="7356637" cy="644010"/>
          </a:xfrm>
        </p:spPr>
        <p:txBody>
          <a:bodyPr/>
          <a:lstStyle>
            <a:lvl1pPr>
              <a:defRPr sz="2400">
                <a:solidFill>
                  <a:schemeClr val="tx1"/>
                </a:solidFill>
              </a:defRPr>
            </a:lvl1pPr>
          </a:lstStyle>
          <a:p>
            <a:r>
              <a:rPr lang="en-US" dirty="0"/>
              <a:t>Enter title here</a:t>
            </a:r>
          </a:p>
        </p:txBody>
      </p:sp>
      <p:cxnSp>
        <p:nvCxnSpPr>
          <p:cNvPr id="21" name="Straight Connector 20"/>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a:stretch>
            <a:fillRect/>
          </a:stretch>
        </p:blipFill>
        <p:spPr>
          <a:xfrm>
            <a:off x="270819" y="361150"/>
            <a:ext cx="811064" cy="499462"/>
          </a:xfrm>
          <a:prstGeom prst="rect">
            <a:avLst/>
          </a:prstGeom>
        </p:spPr>
      </p:pic>
      <p:grpSp>
        <p:nvGrpSpPr>
          <p:cNvPr id="35" name="Group 34"/>
          <p:cNvGrpSpPr/>
          <p:nvPr userDrawn="1"/>
        </p:nvGrpSpPr>
        <p:grpSpPr>
          <a:xfrm>
            <a:off x="-2555132" y="0"/>
            <a:ext cx="2412459" cy="4176409"/>
            <a:chOff x="-2555132" y="0"/>
            <a:chExt cx="2412459" cy="4176409"/>
          </a:xfrm>
        </p:grpSpPr>
        <p:sp>
          <p:nvSpPr>
            <p:cNvPr id="36" name="Rectangle 35"/>
            <p:cNvSpPr/>
            <p:nvPr userDrawn="1"/>
          </p:nvSpPr>
          <p:spPr>
            <a:xfrm>
              <a:off x="-2555132" y="0"/>
              <a:ext cx="2412459" cy="4176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rPr>
                <a:t>How to use your agenda slide</a:t>
              </a:r>
            </a:p>
            <a:p>
              <a:pPr algn="ctr"/>
              <a:endParaRPr lang="en-GB" sz="1400" dirty="0">
                <a:solidFill>
                  <a:schemeClr val="tx1"/>
                </a:solidFill>
              </a:endParaRPr>
            </a:p>
            <a:p>
              <a:pPr marL="342900" indent="-342900" algn="l">
                <a:buAutoNum type="arabicPeriod"/>
              </a:pPr>
              <a:r>
                <a:rPr lang="en-GB" sz="1200" dirty="0">
                  <a:solidFill>
                    <a:schemeClr val="tx1"/>
                  </a:solidFill>
                </a:rPr>
                <a:t>Type in the titles </a:t>
              </a:r>
              <a:br>
                <a:rPr lang="en-GB" sz="1200" dirty="0">
                  <a:solidFill>
                    <a:schemeClr val="tx1"/>
                  </a:solidFill>
                </a:rPr>
              </a:br>
              <a:r>
                <a:rPr lang="en-GB" sz="1200" dirty="0">
                  <a:solidFill>
                    <a:schemeClr val="tx1"/>
                  </a:solidFill>
                </a:rPr>
                <a:t>of your chapters.</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Select the textbox </a:t>
              </a:r>
              <a:br>
                <a:rPr lang="en-GB" sz="1200" dirty="0">
                  <a:solidFill>
                    <a:schemeClr val="tx1"/>
                  </a:solidFill>
                </a:rPr>
              </a:br>
              <a:r>
                <a:rPr lang="en-GB" sz="1200" dirty="0">
                  <a:solidFill>
                    <a:schemeClr val="tx1"/>
                  </a:solidFill>
                </a:rPr>
                <a:t>placeholder of the chapter you wish to highlight.</a:t>
              </a: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background colour to lime green (Accent 4).</a:t>
              </a: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endParaRPr lang="en-GB" sz="1200" dirty="0">
                <a:solidFill>
                  <a:schemeClr val="tx1"/>
                </a:solidFill>
              </a:endParaRPr>
            </a:p>
            <a:p>
              <a:pPr marL="342900" indent="-342900" algn="l">
                <a:buAutoNum type="arabicPeriod"/>
              </a:pPr>
              <a:r>
                <a:rPr lang="en-GB" sz="1200" dirty="0">
                  <a:solidFill>
                    <a:schemeClr val="tx1"/>
                  </a:solidFill>
                </a:rPr>
                <a:t>Change the text to white (Background 1). </a:t>
              </a:r>
            </a:p>
          </p:txBody>
        </p:sp>
        <p:cxnSp>
          <p:nvCxnSpPr>
            <p:cNvPr id="37" name="Straight Connector 36"/>
            <p:cNvCxnSpPr>
              <a:cxnSpLocks/>
            </p:cNvCxnSpPr>
            <p:nvPr userDrawn="1"/>
          </p:nvCxnSpPr>
          <p:spPr>
            <a:xfrm>
              <a:off x="-2555132" y="337226"/>
              <a:ext cx="2412459"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8" name="Picture 37"/>
            <p:cNvPicPr>
              <a:picLocks noChangeAspect="1"/>
            </p:cNvPicPr>
            <p:nvPr userDrawn="1"/>
          </p:nvPicPr>
          <p:blipFill>
            <a:blip r:embed="rId3"/>
            <a:stretch>
              <a:fillRect/>
            </a:stretch>
          </p:blipFill>
          <p:spPr>
            <a:xfrm>
              <a:off x="-1859464" y="2253033"/>
              <a:ext cx="1243114" cy="708854"/>
            </a:xfrm>
            <a:prstGeom prst="rect">
              <a:avLst/>
            </a:prstGeom>
          </p:spPr>
        </p:pic>
        <p:pic>
          <p:nvPicPr>
            <p:cNvPr id="39" name="Picture 38"/>
            <p:cNvPicPr>
              <a:picLocks noChangeAspect="1"/>
            </p:cNvPicPr>
            <p:nvPr userDrawn="1"/>
          </p:nvPicPr>
          <p:blipFill>
            <a:blip r:embed="rId4"/>
            <a:stretch>
              <a:fillRect/>
            </a:stretch>
          </p:blipFill>
          <p:spPr>
            <a:xfrm>
              <a:off x="-1859464" y="3564509"/>
              <a:ext cx="1243114" cy="496588"/>
            </a:xfrm>
            <a:prstGeom prst="rect">
              <a:avLst/>
            </a:prstGeom>
          </p:spPr>
        </p:pic>
      </p:grpSp>
    </p:spTree>
    <p:extLst>
      <p:ext uri="{BB962C8B-B14F-4D97-AF65-F5344CB8AC3E}">
        <p14:creationId xmlns:p14="http://schemas.microsoft.com/office/powerpoint/2010/main" val="228322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 1">
    <p:spTree>
      <p:nvGrpSpPr>
        <p:cNvPr id="1" name=""/>
        <p:cNvGrpSpPr/>
        <p:nvPr/>
      </p:nvGrpSpPr>
      <p:grpSpPr>
        <a:xfrm>
          <a:off x="0" y="0"/>
          <a:ext cx="0" cy="0"/>
          <a:chOff x="0" y="0"/>
          <a:chExt cx="0" cy="0"/>
        </a:xfrm>
      </p:grpSpPr>
      <p:sp>
        <p:nvSpPr>
          <p:cNvPr id="19" name="Rectangle 18"/>
          <p:cNvSpPr/>
          <p:nvPr userDrawn="1"/>
        </p:nvSpPr>
        <p:spPr>
          <a:xfrm>
            <a:off x="-1" y="1131888"/>
            <a:ext cx="9144001" cy="40116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a:xfrm>
            <a:off x="7092950" y="4869656"/>
            <a:ext cx="1422400" cy="273844"/>
          </a:xfrm>
          <a:prstGeom prst="rect">
            <a:avLst/>
          </a:prstGeom>
        </p:spPr>
        <p:txBody>
          <a:bodyPr/>
          <a:lstStyle>
            <a:lvl1pPr>
              <a:defRPr sz="1200">
                <a:solidFill>
                  <a:schemeClr val="bg1"/>
                </a:solidFill>
              </a:defRPr>
            </a:lvl1pPr>
          </a:lstStyle>
          <a:p>
            <a:fld id="{ACCF86B5-0D16-40C3-A7A7-6BCEAF9BB85F}" type="datetime1">
              <a:rPr lang="en-GB" smtClean="0"/>
              <a:pPr/>
              <a:t>12/08/2020</a:t>
            </a:fld>
            <a:endParaRPr lang="en-GB" dirty="0"/>
          </a:p>
        </p:txBody>
      </p:sp>
      <p:sp>
        <p:nvSpPr>
          <p:cNvPr id="5" name="Footer Placeholder 4"/>
          <p:cNvSpPr>
            <a:spLocks noGrp="1"/>
          </p:cNvSpPr>
          <p:nvPr>
            <p:ph type="ftr" sz="quarter" idx="11"/>
          </p:nvPr>
        </p:nvSpPr>
        <p:spPr>
          <a:xfrm>
            <a:off x="191168" y="4306111"/>
            <a:ext cx="995608" cy="786319"/>
          </a:xfrm>
        </p:spPr>
        <p:txBody>
          <a:bodyPr/>
          <a:lstStyle>
            <a:lvl1pPr>
              <a:defRPr>
                <a:solidFill>
                  <a:schemeClr val="bg1"/>
                </a:solidFill>
              </a:defRPr>
            </a:lvl1pPr>
          </a:lstStyle>
          <a:p>
            <a:endParaRPr lang="en-GB" dirty="0"/>
          </a:p>
        </p:txBody>
      </p:sp>
      <p:sp>
        <p:nvSpPr>
          <p:cNvPr id="21" name="Subtitle 2"/>
          <p:cNvSpPr>
            <a:spLocks noGrp="1"/>
          </p:cNvSpPr>
          <p:nvPr>
            <p:ph type="subTitle" idx="13" hasCustomPrompt="1"/>
          </p:nvPr>
        </p:nvSpPr>
        <p:spPr>
          <a:xfrm>
            <a:off x="1508685" y="3622388"/>
            <a:ext cx="2851510" cy="359677"/>
          </a:xfrm>
        </p:spPr>
        <p:txBody>
          <a:bodyPr lIns="0" tIns="0" rIns="0" bIns="0">
            <a:noAutofit/>
          </a:bodyPr>
          <a:lstStyle>
            <a:lvl1pPr marL="0" indent="0" algn="l">
              <a:buNone/>
              <a:defRPr sz="20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
        <p:nvSpPr>
          <p:cNvPr id="23" name="Text Placeholder 7"/>
          <p:cNvSpPr>
            <a:spLocks noGrp="1"/>
          </p:cNvSpPr>
          <p:nvPr>
            <p:ph type="body" sz="quarter" idx="17" hasCustomPrompt="1"/>
          </p:nvPr>
        </p:nvSpPr>
        <p:spPr>
          <a:xfrm>
            <a:off x="1412016" y="1401447"/>
            <a:ext cx="1782895"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a:t>
            </a:r>
          </a:p>
        </p:txBody>
      </p:sp>
      <p:cxnSp>
        <p:nvCxnSpPr>
          <p:cNvPr id="24" name="Straight Connector 23"/>
          <p:cNvCxnSpPr>
            <a:cxnSpLocks/>
          </p:cNvCxnSpPr>
          <p:nvPr userDrawn="1"/>
        </p:nvCxnSpPr>
        <p:spPr>
          <a:xfrm>
            <a:off x="150868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8" hasCustomPrompt="1"/>
          </p:nvPr>
        </p:nvSpPr>
        <p:spPr>
          <a:xfrm>
            <a:off x="1508684" y="3132788"/>
            <a:ext cx="5221288" cy="489600"/>
          </a:xfrm>
        </p:spPr>
        <p:txBody>
          <a:bodyPr anchor="b">
            <a:noAutofit/>
          </a:bodyPr>
          <a:lstStyle>
            <a:lvl1pPr marL="0" indent="0">
              <a:buNone/>
              <a:defRPr sz="2400" b="1">
                <a:solidFill>
                  <a:schemeClr val="bg1"/>
                </a:solidFill>
              </a:defRPr>
            </a:lvl1pPr>
          </a:lstStyle>
          <a:p>
            <a:pPr lvl="0"/>
            <a:r>
              <a:rPr lang="en-US" dirty="0"/>
              <a:t>Enter title here</a:t>
            </a:r>
          </a:p>
        </p:txBody>
      </p:sp>
      <p:sp>
        <p:nvSpPr>
          <p:cNvPr id="12" name="Slide Number Placeholder 5"/>
          <p:cNvSpPr>
            <a:spLocks noGrp="1"/>
          </p:cNvSpPr>
          <p:nvPr>
            <p:ph type="sldNum" sz="quarter" idx="12"/>
          </p:nvPr>
        </p:nvSpPr>
        <p:spPr>
          <a:xfrm>
            <a:off x="8878328" y="4869656"/>
            <a:ext cx="265671" cy="273844"/>
          </a:xfrm>
        </p:spPr>
        <p:txBody>
          <a:bodyPr/>
          <a:lstStyle>
            <a:lvl1pPr>
              <a:defRPr sz="1200">
                <a:solidFill>
                  <a:schemeClr val="bg1"/>
                </a:solidFill>
              </a:defRPr>
            </a:lvl1pPr>
          </a:lstStyle>
          <a:p>
            <a:fld id="{D209C6F7-3311-4A51-91D2-C6AA7AB1F99B}" type="slidenum">
              <a:rPr lang="en-GB" smtClean="0"/>
              <a:pPr/>
              <a:t>‹#›</a:t>
            </a:fld>
            <a:endParaRPr lang="en-GB" dirty="0"/>
          </a:p>
        </p:txBody>
      </p:sp>
      <p:pic>
        <p:nvPicPr>
          <p:cNvPr id="14" name="Picture 13"/>
          <p:cNvPicPr>
            <a:picLocks noChangeAspect="1"/>
          </p:cNvPicPr>
          <p:nvPr userDrawn="1"/>
        </p:nvPicPr>
        <p:blipFill>
          <a:blip r:embed="rId2"/>
          <a:stretch>
            <a:fillRect/>
          </a:stretch>
        </p:blipFill>
        <p:spPr>
          <a:xfrm>
            <a:off x="270819" y="361150"/>
            <a:ext cx="811064" cy="499462"/>
          </a:xfrm>
          <a:prstGeom prst="rect">
            <a:avLst/>
          </a:prstGeom>
        </p:spPr>
      </p:pic>
    </p:spTree>
    <p:extLst>
      <p:ext uri="{BB962C8B-B14F-4D97-AF65-F5344CB8AC3E}">
        <p14:creationId xmlns:p14="http://schemas.microsoft.com/office/powerpoint/2010/main" val="109014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8" name="Rectangle 7"/>
          <p:cNvSpPr/>
          <p:nvPr userDrawn="1"/>
        </p:nvSpPr>
        <p:spPr>
          <a:xfrm>
            <a:off x="1316409" y="-8313"/>
            <a:ext cx="4014347" cy="515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Date Placeholder 4"/>
          <p:cNvSpPr>
            <a:spLocks noGrp="1"/>
          </p:cNvSpPr>
          <p:nvPr>
            <p:ph type="dt" sz="half" idx="10"/>
          </p:nvPr>
        </p:nvSpPr>
        <p:spPr>
          <a:xfrm>
            <a:off x="7092950" y="4869656"/>
            <a:ext cx="1422400" cy="273844"/>
          </a:xfrm>
          <a:prstGeom prst="rect">
            <a:avLst/>
          </a:prstGeom>
        </p:spPr>
        <p:txBody>
          <a:bodyPr/>
          <a:lstStyle>
            <a:lvl1pPr>
              <a:defRPr sz="1200"/>
            </a:lvl1pPr>
          </a:lstStyle>
          <a:p>
            <a:fld id="{3E71BCAC-D239-4C84-8239-C931268F2433}" type="datetime1">
              <a:rPr lang="en-GB" smtClean="0"/>
              <a:pPr/>
              <a:t>12/08/2020</a:t>
            </a:fld>
            <a:endParaRPr lang="en-GB"/>
          </a:p>
        </p:txBody>
      </p:sp>
      <p:sp>
        <p:nvSpPr>
          <p:cNvPr id="9" name="Subtitle 2"/>
          <p:cNvSpPr>
            <a:spLocks noGrp="1"/>
          </p:cNvSpPr>
          <p:nvPr>
            <p:ph type="subTitle" idx="13" hasCustomPrompt="1"/>
          </p:nvPr>
        </p:nvSpPr>
        <p:spPr>
          <a:xfrm>
            <a:off x="1508685" y="3622388"/>
            <a:ext cx="2851510" cy="359677"/>
          </a:xfrm>
        </p:spPr>
        <p:txBody>
          <a:bodyPr lIns="0" tIns="0" rIns="0" bIns="0">
            <a:noAutofit/>
          </a:bodyPr>
          <a:lstStyle>
            <a:lvl1pPr marL="0" indent="0" algn="l">
              <a:buNone/>
              <a:defRPr sz="2000" b="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sp>
        <p:nvSpPr>
          <p:cNvPr id="11" name="Text Placeholder 7"/>
          <p:cNvSpPr>
            <a:spLocks noGrp="1"/>
          </p:cNvSpPr>
          <p:nvPr>
            <p:ph type="body" sz="quarter" idx="17" hasCustomPrompt="1"/>
          </p:nvPr>
        </p:nvSpPr>
        <p:spPr>
          <a:xfrm>
            <a:off x="1412016" y="1400534"/>
            <a:ext cx="1782895" cy="1731341"/>
          </a:xfrm>
        </p:spPr>
        <p:txBody>
          <a:bodyPr lIns="0" tIns="0" rIns="0" bIns="0" anchor="b">
            <a:noAutofit/>
          </a:bodyPr>
          <a:lstStyle>
            <a:lvl1pPr marL="0" indent="0">
              <a:buNone/>
              <a:defRPr sz="12000" b="0" i="0">
                <a:solidFill>
                  <a:schemeClr val="bg1"/>
                </a:solidFill>
                <a:latin typeface="Calibri" charset="0"/>
                <a:ea typeface="Calibri" charset="0"/>
                <a:cs typeface="Calibri" charset="0"/>
              </a:defRPr>
            </a:lvl1pPr>
          </a:lstStyle>
          <a:p>
            <a:pPr lvl="0"/>
            <a:r>
              <a:rPr lang="en-US" dirty="0"/>
              <a:t>X</a:t>
            </a:r>
          </a:p>
        </p:txBody>
      </p:sp>
      <p:cxnSp>
        <p:nvCxnSpPr>
          <p:cNvPr id="12" name="Straight Connector 11"/>
          <p:cNvCxnSpPr>
            <a:cxnSpLocks/>
          </p:cNvCxnSpPr>
          <p:nvPr userDrawn="1"/>
        </p:nvCxnSpPr>
        <p:spPr>
          <a:xfrm>
            <a:off x="1508685" y="2957513"/>
            <a:ext cx="516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27"/>
          <p:cNvSpPr>
            <a:spLocks noGrp="1"/>
          </p:cNvSpPr>
          <p:nvPr>
            <p:ph type="body" sz="quarter" idx="18" hasCustomPrompt="1"/>
          </p:nvPr>
        </p:nvSpPr>
        <p:spPr>
          <a:xfrm>
            <a:off x="1508684" y="3132788"/>
            <a:ext cx="5221288" cy="489600"/>
          </a:xfrm>
        </p:spPr>
        <p:txBody>
          <a:bodyPr anchor="b">
            <a:noAutofit/>
          </a:bodyPr>
          <a:lstStyle>
            <a:lvl1pPr marL="0" indent="0">
              <a:buNone/>
              <a:defRPr sz="2400" b="1">
                <a:solidFill>
                  <a:schemeClr val="bg1"/>
                </a:solidFill>
              </a:defRPr>
            </a:lvl1pPr>
          </a:lstStyle>
          <a:p>
            <a:pPr lvl="0"/>
            <a:r>
              <a:rPr lang="en-US" dirty="0"/>
              <a:t>Enter title here</a:t>
            </a:r>
          </a:p>
        </p:txBody>
      </p:sp>
      <p:sp>
        <p:nvSpPr>
          <p:cNvPr id="17" name="Footer Placeholder 4"/>
          <p:cNvSpPr>
            <a:spLocks noGrp="1"/>
          </p:cNvSpPr>
          <p:nvPr>
            <p:ph type="ftr" sz="quarter" idx="11"/>
          </p:nvPr>
        </p:nvSpPr>
        <p:spPr>
          <a:xfrm>
            <a:off x="191168" y="4306111"/>
            <a:ext cx="995608" cy="786319"/>
          </a:xfrm>
        </p:spPr>
        <p:txBody>
          <a:bodyPr/>
          <a:lstStyle>
            <a:lvl1pPr>
              <a:defRPr>
                <a:solidFill>
                  <a:schemeClr val="accent1"/>
                </a:solidFill>
              </a:defRPr>
            </a:lvl1pPr>
          </a:lstStyle>
          <a:p>
            <a:r>
              <a:rPr lang="en-GB" dirty="0"/>
              <a:t>Footer</a:t>
            </a:r>
          </a:p>
        </p:txBody>
      </p:sp>
      <p:sp>
        <p:nvSpPr>
          <p:cNvPr id="14" name="Slide Number Placeholder 5"/>
          <p:cNvSpPr>
            <a:spLocks noGrp="1"/>
          </p:cNvSpPr>
          <p:nvPr>
            <p:ph type="sldNum" sz="quarter" idx="12"/>
          </p:nvPr>
        </p:nvSpPr>
        <p:spPr>
          <a:xfrm>
            <a:off x="8878328" y="4869656"/>
            <a:ext cx="265671" cy="273844"/>
          </a:xfrm>
        </p:spPr>
        <p:txBody>
          <a:bodyPr/>
          <a:lstStyle>
            <a:lvl1pPr>
              <a:defRPr sz="1200">
                <a:solidFill>
                  <a:schemeClr val="tx1"/>
                </a:solidFill>
              </a:defRPr>
            </a:lvl1pPr>
          </a:lstStyle>
          <a:p>
            <a:fld id="{D209C6F7-3311-4A51-91D2-C6AA7AB1F99B}" type="slidenum">
              <a:rPr lang="en-GB" smtClean="0"/>
              <a:pPr/>
              <a:t>‹#›</a:t>
            </a:fld>
            <a:endParaRPr lang="en-GB" dirty="0"/>
          </a:p>
        </p:txBody>
      </p:sp>
      <p:pic>
        <p:nvPicPr>
          <p:cNvPr id="18" name="Picture 17"/>
          <p:cNvPicPr>
            <a:picLocks noChangeAspect="1"/>
          </p:cNvPicPr>
          <p:nvPr userDrawn="1"/>
        </p:nvPicPr>
        <p:blipFill>
          <a:blip r:embed="rId2"/>
          <a:stretch>
            <a:fillRect/>
          </a:stretch>
        </p:blipFill>
        <p:spPr>
          <a:xfrm>
            <a:off x="270819" y="361150"/>
            <a:ext cx="811064" cy="499462"/>
          </a:xfrm>
          <a:prstGeom prst="rect">
            <a:avLst/>
          </a:prstGeom>
        </p:spPr>
      </p:pic>
    </p:spTree>
    <p:extLst>
      <p:ext uri="{BB962C8B-B14F-4D97-AF65-F5344CB8AC3E}">
        <p14:creationId xmlns:p14="http://schemas.microsoft.com/office/powerpoint/2010/main" val="70519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772845"/>
            <a:ext cx="6643689" cy="2533266"/>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0"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1" name="Footer Placeholder 1"/>
          <p:cNvSpPr>
            <a:spLocks noGrp="1"/>
          </p:cNvSpPr>
          <p:nvPr>
            <p:ph type="ftr" sz="quarter" idx="11"/>
          </p:nvPr>
        </p:nvSpPr>
        <p:spPr>
          <a:xfrm>
            <a:off x="1511298" y="4712208"/>
            <a:ext cx="7346248" cy="310738"/>
          </a:xfrm>
        </p:spPr>
        <p:txBody>
          <a:bodyPr/>
          <a:lstStyle/>
          <a:p>
            <a:endParaRPr lang="en-GB" dirty="0"/>
          </a:p>
        </p:txBody>
      </p:sp>
      <p:sp>
        <p:nvSpPr>
          <p:cNvPr id="14"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sp>
        <p:nvSpPr>
          <p:cNvPr id="16" name="Subtitle 2"/>
          <p:cNvSpPr>
            <a:spLocks noGrp="1"/>
          </p:cNvSpPr>
          <p:nvPr>
            <p:ph type="subTitle" idx="1" hasCustomPrompt="1"/>
          </p:nvPr>
        </p:nvSpPr>
        <p:spPr>
          <a:xfrm>
            <a:off x="1511300" y="1226956"/>
            <a:ext cx="7346246"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cxnSp>
        <p:nvCxnSpPr>
          <p:cNvPr id="20" name="Straight Connector 19"/>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58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_graph_table">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772845"/>
            <a:ext cx="6643689" cy="2533266"/>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Edit Master text styles</a:t>
            </a:r>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10"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1" name="Footer Placeholder 1"/>
          <p:cNvSpPr>
            <a:spLocks noGrp="1"/>
          </p:cNvSpPr>
          <p:nvPr>
            <p:ph type="ftr" sz="quarter" idx="11"/>
          </p:nvPr>
        </p:nvSpPr>
        <p:spPr>
          <a:xfrm>
            <a:off x="1511298" y="4712208"/>
            <a:ext cx="7346248" cy="310738"/>
          </a:xfrm>
        </p:spPr>
        <p:txBody>
          <a:bodyPr/>
          <a:lstStyle/>
          <a:p>
            <a:endParaRPr lang="en-GB" dirty="0"/>
          </a:p>
        </p:txBody>
      </p:sp>
      <p:sp>
        <p:nvSpPr>
          <p:cNvPr id="14"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sp>
        <p:nvSpPr>
          <p:cNvPr id="16" name="Subtitle 2"/>
          <p:cNvSpPr>
            <a:spLocks noGrp="1"/>
          </p:cNvSpPr>
          <p:nvPr>
            <p:ph type="subTitle" idx="1" hasCustomPrompt="1"/>
          </p:nvPr>
        </p:nvSpPr>
        <p:spPr>
          <a:xfrm>
            <a:off x="1511300" y="1226956"/>
            <a:ext cx="7346246" cy="358764"/>
          </a:xfrm>
        </p:spPr>
        <p:txBody>
          <a:bodyPr lIns="0" tIns="0" rIns="0" bIns="0">
            <a:noAutofit/>
          </a:bodyPr>
          <a:lstStyle>
            <a:lvl1pPr marL="0" indent="0" algn="l">
              <a:buNone/>
              <a:defRPr sz="2000" b="1">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subtitle here</a:t>
            </a:r>
          </a:p>
        </p:txBody>
      </p:sp>
      <p:cxnSp>
        <p:nvCxnSpPr>
          <p:cNvPr id="20" name="Straight Connector 19"/>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2"/>
          <a:stretch>
            <a:fillRect/>
          </a:stretch>
        </p:blipFill>
        <p:spPr>
          <a:xfrm>
            <a:off x="270819" y="361150"/>
            <a:ext cx="811064" cy="499462"/>
          </a:xfrm>
          <a:prstGeom prst="rect">
            <a:avLst/>
          </a:prstGeom>
        </p:spPr>
      </p:pic>
    </p:spTree>
    <p:extLst>
      <p:ext uri="{BB962C8B-B14F-4D97-AF65-F5344CB8AC3E}">
        <p14:creationId xmlns:p14="http://schemas.microsoft.com/office/powerpoint/2010/main" val="291620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Column no subtitle">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215073"/>
            <a:ext cx="6643689" cy="3321893"/>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9"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0" name="Footer Placeholder 1"/>
          <p:cNvSpPr>
            <a:spLocks noGrp="1"/>
          </p:cNvSpPr>
          <p:nvPr>
            <p:ph type="ftr" sz="quarter" idx="11"/>
          </p:nvPr>
        </p:nvSpPr>
        <p:spPr>
          <a:xfrm>
            <a:off x="1511298" y="4712208"/>
            <a:ext cx="7346248" cy="310738"/>
          </a:xfrm>
        </p:spPr>
        <p:txBody>
          <a:bodyPr/>
          <a:lstStyle/>
          <a:p>
            <a:endParaRPr lang="en-GB" dirty="0"/>
          </a:p>
        </p:txBody>
      </p:sp>
      <p:sp>
        <p:nvSpPr>
          <p:cNvPr id="16"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0" name="Straight Connector 19"/>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65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_table_graph_no subtitle">
    <p:spTree>
      <p:nvGrpSpPr>
        <p:cNvPr id="1" name=""/>
        <p:cNvGrpSpPr/>
        <p:nvPr/>
      </p:nvGrpSpPr>
      <p:grpSpPr>
        <a:xfrm>
          <a:off x="0" y="0"/>
          <a:ext cx="0" cy="0"/>
          <a:chOff x="0" y="0"/>
          <a:chExt cx="0" cy="0"/>
        </a:xfrm>
      </p:grpSpPr>
      <p:sp>
        <p:nvSpPr>
          <p:cNvPr id="19" name="Text Placeholder 2"/>
          <p:cNvSpPr>
            <a:spLocks noGrp="1"/>
          </p:cNvSpPr>
          <p:nvPr>
            <p:ph idx="17"/>
          </p:nvPr>
        </p:nvSpPr>
        <p:spPr>
          <a:xfrm>
            <a:off x="1511298" y="1215073"/>
            <a:ext cx="6643689" cy="3321893"/>
          </a:xfrm>
          <a:prstGeom prst="rect">
            <a:avLst/>
          </a:prstGeom>
        </p:spPr>
        <p:txBody>
          <a:bodyPr vert="horz" lIns="0" tIns="0" rIns="0" bIns="0" rtlCol="0">
            <a:noAutofit/>
          </a:bodyPr>
          <a:lstStyle>
            <a:lvl1pPr>
              <a:defRPr sz="1800"/>
            </a:lvl1pPr>
            <a:lvl2pPr>
              <a:defRPr sz="1750"/>
            </a:lvl2pPr>
            <a:lvl3pPr>
              <a:defRPr sz="1700"/>
            </a:lvl3pPr>
            <a:lvl4pPr>
              <a:defRPr sz="1650"/>
            </a:lvl4pPr>
            <a:lvl5pPr>
              <a:defRPr sz="1600"/>
            </a:lvl5pPr>
            <a:lvl6pPr>
              <a:defRPr sz="1550"/>
            </a:lvl6pPr>
          </a:lstStyle>
          <a:p>
            <a:pPr lvl="0"/>
            <a:r>
              <a:rPr lang="en-US"/>
              <a:t>Edit Master text styles</a:t>
            </a:r>
          </a:p>
        </p:txBody>
      </p:sp>
      <p:sp>
        <p:nvSpPr>
          <p:cNvPr id="21" name="Slide Number Placeholder 5"/>
          <p:cNvSpPr>
            <a:spLocks noGrp="1"/>
          </p:cNvSpPr>
          <p:nvPr>
            <p:ph type="sldNum" sz="quarter" idx="12"/>
          </p:nvPr>
        </p:nvSpPr>
        <p:spPr>
          <a:xfrm>
            <a:off x="8878328" y="4869656"/>
            <a:ext cx="265671" cy="273844"/>
          </a:xfrm>
        </p:spPr>
        <p:txBody>
          <a:bodyPr/>
          <a:lstStyle>
            <a:lvl1pPr>
              <a:defRPr sz="1200"/>
            </a:lvl1pPr>
          </a:lstStyle>
          <a:p>
            <a:fld id="{D209C6F7-3311-4A51-91D2-C6AA7AB1F99B}" type="slidenum">
              <a:rPr lang="en-GB" smtClean="0"/>
              <a:pPr/>
              <a:t>‹#›</a:t>
            </a:fld>
            <a:endParaRPr lang="en-GB" dirty="0"/>
          </a:p>
        </p:txBody>
      </p:sp>
      <p:sp>
        <p:nvSpPr>
          <p:cNvPr id="9" name="Text Placeholder 22"/>
          <p:cNvSpPr>
            <a:spLocks noGrp="1"/>
          </p:cNvSpPr>
          <p:nvPr>
            <p:ph type="body" sz="quarter" idx="16" hasCustomPrompt="1"/>
          </p:nvPr>
        </p:nvSpPr>
        <p:spPr>
          <a:xfrm>
            <a:off x="191166" y="1400534"/>
            <a:ext cx="995609" cy="1925637"/>
          </a:xfrm>
        </p:spPr>
        <p:txBody>
          <a:bodyPr lIns="0" tIns="0" rIns="0" bIns="0">
            <a:noAutofit/>
          </a:bodyPr>
          <a:lstStyle>
            <a:lvl1pPr marL="0" indent="0">
              <a:buNone/>
              <a:defRPr sz="1600" baseline="0">
                <a:solidFill>
                  <a:schemeClr val="tx1"/>
                </a:solidFill>
                <a:latin typeface="Calibri" charset="0"/>
                <a:ea typeface="Calibri" charset="0"/>
                <a:cs typeface="Calibri" charset="0"/>
              </a:defRPr>
            </a:lvl1pPr>
          </a:lstStyle>
          <a:p>
            <a:pPr lvl="0"/>
            <a:r>
              <a:rPr lang="en-US" dirty="0"/>
              <a:t>Key insights</a:t>
            </a:r>
          </a:p>
        </p:txBody>
      </p:sp>
      <p:sp>
        <p:nvSpPr>
          <p:cNvPr id="10" name="Footer Placeholder 1"/>
          <p:cNvSpPr>
            <a:spLocks noGrp="1"/>
          </p:cNvSpPr>
          <p:nvPr>
            <p:ph type="ftr" sz="quarter" idx="11"/>
          </p:nvPr>
        </p:nvSpPr>
        <p:spPr>
          <a:xfrm>
            <a:off x="1511298" y="4712208"/>
            <a:ext cx="7346248" cy="310738"/>
          </a:xfrm>
        </p:spPr>
        <p:txBody>
          <a:bodyPr/>
          <a:lstStyle/>
          <a:p>
            <a:endParaRPr lang="en-GB" dirty="0"/>
          </a:p>
        </p:txBody>
      </p:sp>
      <p:sp>
        <p:nvSpPr>
          <p:cNvPr id="16" name="Title 1"/>
          <p:cNvSpPr>
            <a:spLocks noGrp="1"/>
          </p:cNvSpPr>
          <p:nvPr>
            <p:ph type="title" hasCustomPrompt="1"/>
          </p:nvPr>
        </p:nvSpPr>
        <p:spPr>
          <a:xfrm>
            <a:off x="1511299" y="216602"/>
            <a:ext cx="7346247" cy="644010"/>
          </a:xfrm>
        </p:spPr>
        <p:txBody>
          <a:bodyPr/>
          <a:lstStyle>
            <a:lvl1pPr>
              <a:defRPr sz="2400"/>
            </a:lvl1pPr>
          </a:lstStyle>
          <a:p>
            <a:r>
              <a:rPr lang="en-US" dirty="0"/>
              <a:t>Enter title here</a:t>
            </a:r>
          </a:p>
        </p:txBody>
      </p:sp>
      <p:cxnSp>
        <p:nvCxnSpPr>
          <p:cNvPr id="20" name="Straight Connector 19"/>
          <p:cNvCxnSpPr/>
          <p:nvPr userDrawn="1"/>
        </p:nvCxnSpPr>
        <p:spPr>
          <a:xfrm>
            <a:off x="1511300" y="1039830"/>
            <a:ext cx="34609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2"/>
          <a:stretch>
            <a:fillRect/>
          </a:stretch>
        </p:blipFill>
        <p:spPr>
          <a:xfrm>
            <a:off x="270819" y="361150"/>
            <a:ext cx="811064" cy="499462"/>
          </a:xfrm>
          <a:prstGeom prst="rect">
            <a:avLst/>
          </a:prstGeom>
        </p:spPr>
      </p:pic>
    </p:spTree>
    <p:extLst>
      <p:ext uri="{BB962C8B-B14F-4D97-AF65-F5344CB8AC3E}">
        <p14:creationId xmlns:p14="http://schemas.microsoft.com/office/powerpoint/2010/main" val="1823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1663" y="216602"/>
            <a:ext cx="5221287" cy="644010"/>
          </a:xfrm>
          <a:prstGeom prst="rect">
            <a:avLst/>
          </a:prstGeom>
        </p:spPr>
        <p:txBody>
          <a:bodyPr vert="horz" lIns="0" tIns="0" rIns="0" bIns="0" rtlCol="0" anchor="b">
            <a:noAutofit/>
          </a:bodyPr>
          <a:lstStyle/>
          <a:p>
            <a:r>
              <a:rPr lang="en-US" dirty="0"/>
              <a:t>Click to add title</a:t>
            </a:r>
          </a:p>
        </p:txBody>
      </p:sp>
      <p:sp>
        <p:nvSpPr>
          <p:cNvPr id="3" name="Text Placeholder 2"/>
          <p:cNvSpPr>
            <a:spLocks noGrp="1"/>
          </p:cNvSpPr>
          <p:nvPr>
            <p:ph type="body" idx="1"/>
          </p:nvPr>
        </p:nvSpPr>
        <p:spPr>
          <a:xfrm>
            <a:off x="1814513" y="1439693"/>
            <a:ext cx="5221288" cy="203216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Footer Placeholder 4"/>
          <p:cNvSpPr>
            <a:spLocks noGrp="1"/>
          </p:cNvSpPr>
          <p:nvPr>
            <p:ph type="ftr" sz="quarter" idx="3"/>
          </p:nvPr>
        </p:nvSpPr>
        <p:spPr>
          <a:xfrm>
            <a:off x="108647" y="4349960"/>
            <a:ext cx="1660947" cy="688285"/>
          </a:xfrm>
          <a:prstGeom prst="rect">
            <a:avLst/>
          </a:prstGeom>
        </p:spPr>
        <p:txBody>
          <a:bodyPr vert="horz" lIns="0" tIns="0" rIns="0" bIns="0" rtlCol="0" anchor="b"/>
          <a:lstStyle>
            <a:lvl1pPr algn="l">
              <a:defRPr sz="1200">
                <a:solidFill>
                  <a:schemeClr val="tx1"/>
                </a:solidFill>
              </a:defRPr>
            </a:lvl1pPr>
          </a:lstStyle>
          <a:p>
            <a:endParaRPr lang="en-GB" dirty="0"/>
          </a:p>
        </p:txBody>
      </p:sp>
      <p:sp>
        <p:nvSpPr>
          <p:cNvPr id="6" name="Slide Number Placeholder 5"/>
          <p:cNvSpPr>
            <a:spLocks noGrp="1"/>
          </p:cNvSpPr>
          <p:nvPr>
            <p:ph type="sldNum" sz="quarter" idx="4"/>
          </p:nvPr>
        </p:nvSpPr>
        <p:spPr>
          <a:xfrm>
            <a:off x="8878328" y="4869656"/>
            <a:ext cx="265671" cy="273844"/>
          </a:xfrm>
          <a:prstGeom prst="rect">
            <a:avLst/>
          </a:prstGeom>
        </p:spPr>
        <p:txBody>
          <a:bodyPr vert="horz" lIns="0" tIns="0" rIns="0" bIns="0" rtlCol="0" anchor="ctr"/>
          <a:lstStyle>
            <a:lvl1pPr algn="ctr">
              <a:defRPr sz="1200">
                <a:solidFill>
                  <a:schemeClr val="tx1"/>
                </a:solidFill>
              </a:defRPr>
            </a:lvl1pPr>
          </a:lstStyle>
          <a:p>
            <a:fld id="{D209C6F7-3311-4A51-91D2-C6AA7AB1F99B}" type="slidenum">
              <a:rPr lang="en-GB" smtClean="0"/>
              <a:pPr/>
              <a:t>‹#›</a:t>
            </a:fld>
            <a:endParaRPr lang="en-GB" dirty="0"/>
          </a:p>
        </p:txBody>
      </p:sp>
    </p:spTree>
    <p:extLst>
      <p:ext uri="{BB962C8B-B14F-4D97-AF65-F5344CB8AC3E}">
        <p14:creationId xmlns:p14="http://schemas.microsoft.com/office/powerpoint/2010/main" val="2780908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1" r:id="rId3"/>
    <p:sldLayoutId id="2147483663" r:id="rId4"/>
    <p:sldLayoutId id="2147483664" r:id="rId5"/>
    <p:sldLayoutId id="2147483665" r:id="rId6"/>
    <p:sldLayoutId id="2147483687" r:id="rId7"/>
    <p:sldLayoutId id="2147483682" r:id="rId8"/>
    <p:sldLayoutId id="2147483688" r:id="rId9"/>
    <p:sldLayoutId id="2147483672" r:id="rId10"/>
    <p:sldLayoutId id="2147483683" r:id="rId11"/>
    <p:sldLayoutId id="2147483666" r:id="rId12"/>
    <p:sldLayoutId id="2147483676" r:id="rId13"/>
    <p:sldLayoutId id="2147483675" r:id="rId14"/>
    <p:sldLayoutId id="2147483677" r:id="rId15"/>
    <p:sldLayoutId id="2147483679" r:id="rId16"/>
    <p:sldLayoutId id="2147483686" r:id="rId17"/>
    <p:sldLayoutId id="2147483678" r:id="rId18"/>
    <p:sldLayoutId id="2147483680" r:id="rId19"/>
    <p:sldLayoutId id="2147483685" r:id="rId20"/>
  </p:sldLayoutIdLst>
  <p:hf hdr="0" dt="0"/>
  <p:txStyles>
    <p:titleStyle>
      <a:lvl1pPr algn="l" defTabSz="6858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66700" indent="-266700" algn="l" defTabSz="685800" rtl="0" eaLnBrk="1" latinLnBrk="0" hangingPunct="1">
        <a:lnSpc>
          <a:spcPct val="90000"/>
        </a:lnSpc>
        <a:spcBef>
          <a:spcPts val="750"/>
        </a:spcBef>
        <a:buClr>
          <a:schemeClr val="accent4"/>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447675" indent="-266700" algn="l" defTabSz="685800" rtl="0" eaLnBrk="1" latinLnBrk="0" hangingPunct="1">
        <a:lnSpc>
          <a:spcPct val="90000"/>
        </a:lnSpc>
        <a:spcBef>
          <a:spcPts val="375"/>
        </a:spcBef>
        <a:buClr>
          <a:schemeClr val="accent4"/>
        </a:buClr>
        <a:buFont typeface="Arial" panose="020B0604020202020204" pitchFamily="34" charset="0"/>
        <a:buChar char="•"/>
        <a:tabLst>
          <a:tab pos="447675" algn="l"/>
        </a:tabLst>
        <a:defRPr sz="1750" kern="1200">
          <a:solidFill>
            <a:schemeClr val="tx1"/>
          </a:solidFill>
          <a:latin typeface="Calibri" panose="020F0502020204030204" pitchFamily="34" charset="0"/>
          <a:ea typeface="+mn-ea"/>
          <a:cs typeface="Calibri" panose="020F0502020204030204" pitchFamily="34" charset="0"/>
        </a:defRPr>
      </a:lvl2pPr>
      <a:lvl3pPr marL="628650" indent="-266700" algn="l" defTabSz="685800" rtl="0" eaLnBrk="1" latinLnBrk="0" hangingPunct="1">
        <a:lnSpc>
          <a:spcPct val="90000"/>
        </a:lnSpc>
        <a:spcBef>
          <a:spcPts val="375"/>
        </a:spcBef>
        <a:buClr>
          <a:schemeClr val="accent4"/>
        </a:buClr>
        <a:buFont typeface="Arial" panose="020B0604020202020204" pitchFamily="34" charset="0"/>
        <a:buChar char="•"/>
        <a:defRPr sz="1700" kern="1200">
          <a:solidFill>
            <a:schemeClr val="tx1"/>
          </a:solidFill>
          <a:latin typeface="Calibri" panose="020F0502020204030204" pitchFamily="34" charset="0"/>
          <a:ea typeface="+mn-ea"/>
          <a:cs typeface="Calibri" panose="020F0502020204030204" pitchFamily="34" charset="0"/>
        </a:defRPr>
      </a:lvl3pPr>
      <a:lvl4pPr marL="809625" indent="-266700" algn="l" defTabSz="685800" rtl="0" eaLnBrk="1" latinLnBrk="0" hangingPunct="1">
        <a:lnSpc>
          <a:spcPct val="90000"/>
        </a:lnSpc>
        <a:spcBef>
          <a:spcPts val="375"/>
        </a:spcBef>
        <a:buClr>
          <a:schemeClr val="accent4"/>
        </a:buClr>
        <a:buFont typeface="Arial" panose="020B0604020202020204" pitchFamily="34" charset="0"/>
        <a:buChar char="•"/>
        <a:defRPr sz="1650" kern="1200">
          <a:solidFill>
            <a:schemeClr val="tx1"/>
          </a:solidFill>
          <a:latin typeface="Calibri" panose="020F0502020204030204" pitchFamily="34" charset="0"/>
          <a:ea typeface="+mn-ea"/>
          <a:cs typeface="Calibri" panose="020F0502020204030204" pitchFamily="34" charset="0"/>
        </a:defRPr>
      </a:lvl4pPr>
      <a:lvl5pPr marL="990600" indent="-276225" algn="l" defTabSz="685800" rtl="0" eaLnBrk="1" latinLnBrk="0" hangingPunct="1">
        <a:lnSpc>
          <a:spcPct val="90000"/>
        </a:lnSpc>
        <a:spcBef>
          <a:spcPts val="375"/>
        </a:spcBef>
        <a:buClr>
          <a:schemeClr val="accent4"/>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162050" indent="-266700" algn="l" defTabSz="685800" rtl="0" eaLnBrk="1" latinLnBrk="0" hangingPunct="1">
        <a:lnSpc>
          <a:spcPct val="90000"/>
        </a:lnSpc>
        <a:spcBef>
          <a:spcPts val="375"/>
        </a:spcBef>
        <a:buClr>
          <a:schemeClr val="accent4"/>
        </a:buClr>
        <a:buFont typeface="Arial" panose="020B0604020202020204" pitchFamily="34" charset="0"/>
        <a:buChar char="•"/>
        <a:defRPr sz="15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13" userDrawn="1">
          <p15:clr>
            <a:srgbClr val="F26B43"/>
          </p15:clr>
        </p15:guide>
        <p15:guide id="2" pos="952" userDrawn="1">
          <p15:clr>
            <a:srgbClr val="F26B43"/>
          </p15:clr>
        </p15:guide>
        <p15:guide id="3" pos="4468" userDrawn="1">
          <p15:clr>
            <a:srgbClr val="F26B43"/>
          </p15:clr>
        </p15:guide>
        <p15:guide id="4" pos="3492" userDrawn="1">
          <p15:clr>
            <a:srgbClr val="F26B43"/>
          </p15:clr>
        </p15:guide>
        <p15:guide id="5" orient="horz" pos="218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emf"/><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1.pn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33.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mailto:SingaporeOffice@carbontrust.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1300" y="1087025"/>
            <a:ext cx="6445030" cy="1533474"/>
          </a:xfrm>
        </p:spPr>
        <p:txBody>
          <a:bodyPr/>
          <a:lstStyle/>
          <a:p>
            <a:r>
              <a:rPr lang="en-US" dirty="0"/>
              <a:t>Saving Energy and Costs: </a:t>
            </a:r>
            <a:br>
              <a:rPr lang="en-US" dirty="0"/>
            </a:br>
            <a:r>
              <a:rPr lang="en-US" sz="2800" dirty="0"/>
              <a:t>Taking action in Myanmar’s Food and Beverage sector </a:t>
            </a:r>
            <a:endParaRPr lang="en-GB" dirty="0"/>
          </a:p>
        </p:txBody>
      </p:sp>
      <p:sp>
        <p:nvSpPr>
          <p:cNvPr id="8" name="Subtitle 7"/>
          <p:cNvSpPr>
            <a:spLocks noGrp="1"/>
          </p:cNvSpPr>
          <p:nvPr>
            <p:ph type="subTitle" idx="1"/>
          </p:nvPr>
        </p:nvSpPr>
        <p:spPr>
          <a:xfrm>
            <a:off x="1511300" y="3289738"/>
            <a:ext cx="5221287" cy="372688"/>
          </a:xfrm>
        </p:spPr>
        <p:txBody>
          <a:bodyPr/>
          <a:lstStyle/>
          <a:p>
            <a:r>
              <a:rPr lang="en-US" dirty="0"/>
              <a:t>UK-ASEAN Low Carbon Energy </a:t>
            </a:r>
            <a:r>
              <a:rPr lang="en-US" dirty="0" err="1"/>
              <a:t>Programme</a:t>
            </a:r>
            <a:r>
              <a:rPr lang="en-US" dirty="0"/>
              <a:t> </a:t>
            </a:r>
          </a:p>
        </p:txBody>
      </p:sp>
      <p:sp>
        <p:nvSpPr>
          <p:cNvPr id="3" name="Date Placeholder 2"/>
          <p:cNvSpPr>
            <a:spLocks noGrp="1"/>
          </p:cNvSpPr>
          <p:nvPr>
            <p:ph type="dt" sz="half" idx="10"/>
          </p:nvPr>
        </p:nvSpPr>
        <p:spPr/>
        <p:txBody>
          <a:bodyPr/>
          <a:lstStyle/>
          <a:p>
            <a:r>
              <a:rPr lang="en-GB" dirty="0"/>
              <a:t>13</a:t>
            </a:r>
            <a:r>
              <a:rPr lang="en-GB" baseline="30000" dirty="0"/>
              <a:t>th</a:t>
            </a:r>
            <a:r>
              <a:rPr lang="en-GB" dirty="0"/>
              <a:t> August, 2020 </a:t>
            </a:r>
          </a:p>
        </p:txBody>
      </p:sp>
      <p:pic>
        <p:nvPicPr>
          <p:cNvPr id="5" name="Picture 4">
            <a:extLst>
              <a:ext uri="{FF2B5EF4-FFF2-40B4-BE49-F238E27FC236}">
                <a16:creationId xmlns:a16="http://schemas.microsoft.com/office/drawing/2014/main" id="{2491F527-9541-4376-A7F9-D48675D74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158" y="417786"/>
            <a:ext cx="2382172" cy="432194"/>
          </a:xfrm>
          <a:prstGeom prst="rect">
            <a:avLst/>
          </a:prstGeom>
        </p:spPr>
      </p:pic>
    </p:spTree>
    <p:extLst>
      <p:ext uri="{BB962C8B-B14F-4D97-AF65-F5344CB8AC3E}">
        <p14:creationId xmlns:p14="http://schemas.microsoft.com/office/powerpoint/2010/main" val="221138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2DC287-15BE-4B85-99AE-6C0C8071B01F}"/>
              </a:ext>
            </a:extLst>
          </p:cNvPr>
          <p:cNvSpPr>
            <a:spLocks noGrp="1"/>
          </p:cNvSpPr>
          <p:nvPr>
            <p:ph type="sldNum" sz="quarter" idx="12"/>
          </p:nvPr>
        </p:nvSpPr>
        <p:spPr/>
        <p:txBody>
          <a:bodyPr/>
          <a:lstStyle/>
          <a:p>
            <a:fld id="{D209C6F7-3311-4A51-91D2-C6AA7AB1F99B}" type="slidenum">
              <a:rPr lang="en-GB" smtClean="0"/>
              <a:pPr/>
              <a:t>9</a:t>
            </a:fld>
            <a:endParaRPr lang="en-GB" dirty="0"/>
          </a:p>
        </p:txBody>
      </p:sp>
      <p:sp>
        <p:nvSpPr>
          <p:cNvPr id="6" name="Title 5">
            <a:extLst>
              <a:ext uri="{FF2B5EF4-FFF2-40B4-BE49-F238E27FC236}">
                <a16:creationId xmlns:a16="http://schemas.microsoft.com/office/drawing/2014/main" id="{B443A171-05BE-4F79-8568-BC7AFC35C9C2}"/>
              </a:ext>
            </a:extLst>
          </p:cNvPr>
          <p:cNvSpPr>
            <a:spLocks noGrp="1"/>
          </p:cNvSpPr>
          <p:nvPr>
            <p:ph type="title"/>
          </p:nvPr>
        </p:nvSpPr>
        <p:spPr>
          <a:xfrm>
            <a:off x="1532081" y="339667"/>
            <a:ext cx="7346247" cy="644010"/>
          </a:xfrm>
        </p:spPr>
        <p:txBody>
          <a:bodyPr/>
          <a:lstStyle/>
          <a:p>
            <a:r>
              <a:rPr lang="en-GB" dirty="0"/>
              <a:t>Why save energy?</a:t>
            </a:r>
            <a:br>
              <a:rPr lang="en-GB" dirty="0"/>
            </a:br>
            <a:r>
              <a:rPr lang="en-GB" sz="2000" dirty="0"/>
              <a:t>Benefits to companies </a:t>
            </a:r>
            <a:endParaRPr lang="en-GB" dirty="0"/>
          </a:p>
        </p:txBody>
      </p:sp>
      <p:sp>
        <p:nvSpPr>
          <p:cNvPr id="7" name="Rectangle 6">
            <a:extLst>
              <a:ext uri="{FF2B5EF4-FFF2-40B4-BE49-F238E27FC236}">
                <a16:creationId xmlns:a16="http://schemas.microsoft.com/office/drawing/2014/main" id="{B223DF41-1BD7-4085-A12B-5841E64730F4}"/>
              </a:ext>
            </a:extLst>
          </p:cNvPr>
          <p:cNvSpPr/>
          <p:nvPr/>
        </p:nvSpPr>
        <p:spPr>
          <a:xfrm>
            <a:off x="476254" y="1271488"/>
            <a:ext cx="2440565" cy="1992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dirty="0"/>
              <a:t>Increases </a:t>
            </a:r>
          </a:p>
          <a:p>
            <a:pPr algn="ctr"/>
            <a:r>
              <a:rPr lang="en-GB" dirty="0"/>
              <a:t>Profit </a:t>
            </a:r>
          </a:p>
        </p:txBody>
      </p:sp>
      <p:sp>
        <p:nvSpPr>
          <p:cNvPr id="14" name="Rectangle 13">
            <a:extLst>
              <a:ext uri="{FF2B5EF4-FFF2-40B4-BE49-F238E27FC236}">
                <a16:creationId xmlns:a16="http://schemas.microsoft.com/office/drawing/2014/main" id="{7980CDAD-CCCB-40D0-B32C-62AFB5D8A9D1}"/>
              </a:ext>
            </a:extLst>
          </p:cNvPr>
          <p:cNvSpPr/>
          <p:nvPr/>
        </p:nvSpPr>
        <p:spPr>
          <a:xfrm>
            <a:off x="3351717" y="1271488"/>
            <a:ext cx="2440565" cy="19925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dirty="0"/>
              <a:t>Good for </a:t>
            </a:r>
          </a:p>
          <a:p>
            <a:pPr algn="ctr"/>
            <a:r>
              <a:rPr lang="en-GB" dirty="0"/>
              <a:t>Reputation</a:t>
            </a:r>
          </a:p>
        </p:txBody>
      </p:sp>
      <p:sp>
        <p:nvSpPr>
          <p:cNvPr id="15" name="Rectangle 14">
            <a:extLst>
              <a:ext uri="{FF2B5EF4-FFF2-40B4-BE49-F238E27FC236}">
                <a16:creationId xmlns:a16="http://schemas.microsoft.com/office/drawing/2014/main" id="{11EFEED0-4F90-40F2-B765-0E75765311FB}"/>
              </a:ext>
            </a:extLst>
          </p:cNvPr>
          <p:cNvSpPr/>
          <p:nvPr/>
        </p:nvSpPr>
        <p:spPr>
          <a:xfrm>
            <a:off x="6227181" y="1271488"/>
            <a:ext cx="2440565" cy="19925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dirty="0"/>
              <a:t>Improve Employee Engagement </a:t>
            </a:r>
          </a:p>
        </p:txBody>
      </p:sp>
      <p:pic>
        <p:nvPicPr>
          <p:cNvPr id="17" name="Graphic 16" descr="Bar graph with upward trend">
            <a:extLst>
              <a:ext uri="{FF2B5EF4-FFF2-40B4-BE49-F238E27FC236}">
                <a16:creationId xmlns:a16="http://schemas.microsoft.com/office/drawing/2014/main" id="{2C7C5C49-FD8B-4860-9B10-0CE09C1065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0169" y="1459016"/>
            <a:ext cx="1112734" cy="1112734"/>
          </a:xfrm>
          <a:prstGeom prst="rect">
            <a:avLst/>
          </a:prstGeom>
        </p:spPr>
      </p:pic>
      <p:sp>
        <p:nvSpPr>
          <p:cNvPr id="18" name="Rectangle 17">
            <a:extLst>
              <a:ext uri="{FF2B5EF4-FFF2-40B4-BE49-F238E27FC236}">
                <a16:creationId xmlns:a16="http://schemas.microsoft.com/office/drawing/2014/main" id="{DA01BF66-459C-4469-8711-E8A273E04A42}"/>
              </a:ext>
            </a:extLst>
          </p:cNvPr>
          <p:cNvSpPr/>
          <p:nvPr/>
        </p:nvSpPr>
        <p:spPr>
          <a:xfrm>
            <a:off x="476254" y="3395341"/>
            <a:ext cx="2556314" cy="1384995"/>
          </a:xfrm>
          <a:prstGeom prst="rect">
            <a:avLst/>
          </a:prstGeom>
        </p:spPr>
        <p:txBody>
          <a:bodyPr wrap="square">
            <a:spAutoFit/>
          </a:bodyPr>
          <a:lstStyle/>
          <a:p>
            <a:pPr algn="ctr"/>
            <a:r>
              <a:rPr lang="en-GB" sz="1400" dirty="0">
                <a:solidFill>
                  <a:schemeClr val="bg2">
                    <a:lumMod val="50000"/>
                  </a:schemeClr>
                </a:solidFill>
                <a:latin typeface="Calibri" panose="020F0502020204030204" pitchFamily="34" charset="0"/>
                <a:ea typeface="SimSun" panose="02010600030101010101" pitchFamily="2" charset="-122"/>
              </a:rPr>
              <a:t>The F&amp;B industry is very energy intensive. By implementing energy savings measures, businesses can cut energy costs, increase profit margins, and improve competitiveness</a:t>
            </a:r>
            <a:endParaRPr lang="en-GB" sz="1400" dirty="0">
              <a:solidFill>
                <a:schemeClr val="bg2">
                  <a:lumMod val="50000"/>
                </a:schemeClr>
              </a:solidFill>
            </a:endParaRPr>
          </a:p>
        </p:txBody>
      </p:sp>
      <p:sp>
        <p:nvSpPr>
          <p:cNvPr id="19" name="Rectangle 18">
            <a:extLst>
              <a:ext uri="{FF2B5EF4-FFF2-40B4-BE49-F238E27FC236}">
                <a16:creationId xmlns:a16="http://schemas.microsoft.com/office/drawing/2014/main" id="{AECC2D66-BF6B-44C4-BD69-71D3250C155A}"/>
              </a:ext>
            </a:extLst>
          </p:cNvPr>
          <p:cNvSpPr/>
          <p:nvPr/>
        </p:nvSpPr>
        <p:spPr>
          <a:xfrm>
            <a:off x="3351717" y="3393009"/>
            <a:ext cx="2556314" cy="1384995"/>
          </a:xfrm>
          <a:prstGeom prst="rect">
            <a:avLst/>
          </a:prstGeom>
        </p:spPr>
        <p:txBody>
          <a:bodyPr wrap="square">
            <a:spAutoFit/>
          </a:bodyPr>
          <a:lstStyle/>
          <a:p>
            <a:pPr algn="ctr"/>
            <a:r>
              <a:rPr lang="en-GB" sz="1400" dirty="0">
                <a:solidFill>
                  <a:schemeClr val="bg2">
                    <a:lumMod val="50000"/>
                  </a:schemeClr>
                </a:solidFill>
              </a:rPr>
              <a:t>It is important for businesses to demonstrate their commitment to reducing carbon emissions to ensure that they retain consumer confidence and maintain their market position</a:t>
            </a:r>
          </a:p>
        </p:txBody>
      </p:sp>
      <p:sp>
        <p:nvSpPr>
          <p:cNvPr id="20" name="Rectangle 19">
            <a:extLst>
              <a:ext uri="{FF2B5EF4-FFF2-40B4-BE49-F238E27FC236}">
                <a16:creationId xmlns:a16="http://schemas.microsoft.com/office/drawing/2014/main" id="{8C45D005-909D-4112-980B-9BE2A04297E8}"/>
              </a:ext>
            </a:extLst>
          </p:cNvPr>
          <p:cNvSpPr/>
          <p:nvPr/>
        </p:nvSpPr>
        <p:spPr>
          <a:xfrm>
            <a:off x="6227180" y="3393008"/>
            <a:ext cx="2556314" cy="1384995"/>
          </a:xfrm>
          <a:prstGeom prst="rect">
            <a:avLst/>
          </a:prstGeom>
        </p:spPr>
        <p:txBody>
          <a:bodyPr wrap="square">
            <a:spAutoFit/>
          </a:bodyPr>
          <a:lstStyle/>
          <a:p>
            <a:pPr algn="ctr"/>
            <a:r>
              <a:rPr lang="en-GB" sz="1400" dirty="0">
                <a:solidFill>
                  <a:schemeClr val="bg2">
                    <a:lumMod val="50000"/>
                  </a:schemeClr>
                </a:solidFill>
              </a:rPr>
              <a:t>Saving energy and reducing environmental impact is good for morale as teams can work together to make positive contributions to improving their environment </a:t>
            </a:r>
          </a:p>
        </p:txBody>
      </p:sp>
      <p:pic>
        <p:nvPicPr>
          <p:cNvPr id="22" name="Graphic 21" descr="Wreath">
            <a:extLst>
              <a:ext uri="{FF2B5EF4-FFF2-40B4-BE49-F238E27FC236}">
                <a16:creationId xmlns:a16="http://schemas.microsoft.com/office/drawing/2014/main" id="{9F6F0B51-8D20-4FC7-9DFE-FC84BC773A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96171" y="1459016"/>
            <a:ext cx="1082234" cy="1082234"/>
          </a:xfrm>
          <a:prstGeom prst="rect">
            <a:avLst/>
          </a:prstGeom>
        </p:spPr>
      </p:pic>
      <p:pic>
        <p:nvPicPr>
          <p:cNvPr id="24" name="Graphic 23" descr="Users">
            <a:extLst>
              <a:ext uri="{FF2B5EF4-FFF2-40B4-BE49-F238E27FC236}">
                <a16:creationId xmlns:a16="http://schemas.microsoft.com/office/drawing/2014/main" id="{DCF456D6-197E-4EF0-A370-1E55C1ACC6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56969" y="1459016"/>
            <a:ext cx="1277438" cy="1277438"/>
          </a:xfrm>
          <a:prstGeom prst="rect">
            <a:avLst/>
          </a:prstGeom>
        </p:spPr>
      </p:pic>
      <p:pic>
        <p:nvPicPr>
          <p:cNvPr id="16" name="Picture 15">
            <a:extLst>
              <a:ext uri="{FF2B5EF4-FFF2-40B4-BE49-F238E27FC236}">
                <a16:creationId xmlns:a16="http://schemas.microsoft.com/office/drawing/2014/main" id="{FF7341B8-32A4-47D2-8B0D-81C4E13B0BBA}"/>
              </a:ext>
            </a:extLst>
          </p:cNvPr>
          <p:cNvPicPr>
            <a:picLocks noChangeAspect="1"/>
          </p:cNvPicPr>
          <p:nvPr/>
        </p:nvPicPr>
        <p:blipFill>
          <a:blip r:embed="rId8"/>
          <a:stretch>
            <a:fillRect/>
          </a:stretch>
        </p:blipFill>
        <p:spPr>
          <a:xfrm>
            <a:off x="270819" y="361150"/>
            <a:ext cx="811064" cy="499462"/>
          </a:xfrm>
          <a:prstGeom prst="rect">
            <a:avLst/>
          </a:prstGeom>
        </p:spPr>
      </p:pic>
      <p:pic>
        <p:nvPicPr>
          <p:cNvPr id="21" name="Picture 20">
            <a:extLst>
              <a:ext uri="{FF2B5EF4-FFF2-40B4-BE49-F238E27FC236}">
                <a16:creationId xmlns:a16="http://schemas.microsoft.com/office/drawing/2014/main" id="{929AED12-4DCF-4BDA-AEF8-EE8CC37F27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2064485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FC5CF4-5E76-4699-B1A2-70EDCD09EC22}"/>
              </a:ext>
            </a:extLst>
          </p:cNvPr>
          <p:cNvSpPr>
            <a:spLocks noGrp="1"/>
          </p:cNvSpPr>
          <p:nvPr>
            <p:ph idx="17"/>
          </p:nvPr>
        </p:nvSpPr>
        <p:spPr>
          <a:xfrm>
            <a:off x="1479307" y="1099236"/>
            <a:ext cx="7664692" cy="817216"/>
          </a:xfrm>
          <a:solidFill>
            <a:schemeClr val="bg1">
              <a:lumMod val="95000"/>
            </a:schemeClr>
          </a:solidFill>
        </p:spPr>
        <p:txBody>
          <a:bodyPr anchor="ctr"/>
          <a:lstStyle/>
          <a:p>
            <a:pPr marL="180975" lvl="1" indent="0">
              <a:buNone/>
              <a:tabLst>
                <a:tab pos="447675" algn="l"/>
                <a:tab pos="7350125" algn="l"/>
              </a:tabLst>
            </a:pPr>
            <a:r>
              <a:rPr lang="en-GB" sz="1100" kern="0" dirty="0">
                <a:solidFill>
                  <a:schemeClr val="bg2">
                    <a:lumMod val="10000"/>
                  </a:schemeClr>
                </a:solidFill>
              </a:rPr>
              <a:t>A seafood processing factory in Myanmar is affected by the recent hike in electricity prices. As refrigeration is a significant contribution to the factory’s energy use, the facility explores </a:t>
            </a:r>
            <a:r>
              <a:rPr lang="en-GB" sz="1100" b="1" kern="0" dirty="0">
                <a:solidFill>
                  <a:schemeClr val="bg2">
                    <a:lumMod val="10000"/>
                  </a:schemeClr>
                </a:solidFill>
              </a:rPr>
              <a:t>replacing the older, obsolete chillers with energy efficient models</a:t>
            </a:r>
            <a:r>
              <a:rPr lang="en-GB" sz="1100" kern="0" dirty="0">
                <a:solidFill>
                  <a:schemeClr val="bg2">
                    <a:lumMod val="10000"/>
                  </a:schemeClr>
                </a:solidFill>
              </a:rPr>
              <a:t>. </a:t>
            </a:r>
          </a:p>
          <a:p>
            <a:pPr marL="180975" lvl="1" indent="0">
              <a:spcBef>
                <a:spcPts val="0"/>
              </a:spcBef>
              <a:buNone/>
              <a:tabLst>
                <a:tab pos="447675" algn="l"/>
                <a:tab pos="7350125" algn="l"/>
              </a:tabLst>
            </a:pPr>
            <a:endParaRPr lang="en-GB" sz="200" kern="0" dirty="0">
              <a:solidFill>
                <a:schemeClr val="bg2">
                  <a:lumMod val="10000"/>
                </a:schemeClr>
              </a:solidFill>
            </a:endParaRPr>
          </a:p>
          <a:p>
            <a:pPr marL="180975" lvl="1" indent="0">
              <a:spcBef>
                <a:spcPts val="0"/>
              </a:spcBef>
              <a:buNone/>
              <a:tabLst>
                <a:tab pos="447675" algn="l"/>
                <a:tab pos="7350125" algn="l"/>
              </a:tabLst>
            </a:pPr>
            <a:r>
              <a:rPr lang="en-GB" sz="1000" kern="0" dirty="0">
                <a:solidFill>
                  <a:schemeClr val="bg2">
                    <a:lumMod val="10000"/>
                  </a:schemeClr>
                </a:solidFill>
              </a:rPr>
              <a:t>Assuming a chiller runs for 15 years, its upfront capital cost is likely to be ~5% of its total cost of ownership (assuming 250 hrs/month </a:t>
            </a:r>
          </a:p>
          <a:p>
            <a:pPr marL="180975" lvl="1" indent="0">
              <a:spcBef>
                <a:spcPts val="0"/>
              </a:spcBef>
              <a:buNone/>
              <a:tabLst>
                <a:tab pos="447675" algn="l"/>
                <a:tab pos="7350125" algn="l"/>
              </a:tabLst>
            </a:pPr>
            <a:r>
              <a:rPr lang="en-GB" sz="1000" kern="0" dirty="0">
                <a:solidFill>
                  <a:schemeClr val="bg2">
                    <a:lumMod val="10000"/>
                  </a:schemeClr>
                </a:solidFill>
              </a:rPr>
              <a:t>of operating time at a capacity of 500 tons).</a:t>
            </a:r>
          </a:p>
        </p:txBody>
      </p:sp>
      <p:sp>
        <p:nvSpPr>
          <p:cNvPr id="3" name="Slide Number Placeholder 2">
            <a:extLst>
              <a:ext uri="{FF2B5EF4-FFF2-40B4-BE49-F238E27FC236}">
                <a16:creationId xmlns:a16="http://schemas.microsoft.com/office/drawing/2014/main" id="{4F7525AB-19B3-42E8-A725-38A1956FCE34}"/>
              </a:ext>
            </a:extLst>
          </p:cNvPr>
          <p:cNvSpPr>
            <a:spLocks noGrp="1"/>
          </p:cNvSpPr>
          <p:nvPr>
            <p:ph type="sldNum" sz="quarter" idx="12"/>
          </p:nvPr>
        </p:nvSpPr>
        <p:spPr/>
        <p:txBody>
          <a:bodyPr/>
          <a:lstStyle/>
          <a:p>
            <a:fld id="{D209C6F7-3311-4A51-91D2-C6AA7AB1F99B}" type="slidenum">
              <a:rPr lang="en-GB" smtClean="0"/>
              <a:pPr/>
              <a:t>10</a:t>
            </a:fld>
            <a:endParaRPr lang="en-GB" dirty="0"/>
          </a:p>
        </p:txBody>
      </p:sp>
      <p:sp>
        <p:nvSpPr>
          <p:cNvPr id="6" name="Title 5">
            <a:extLst>
              <a:ext uri="{FF2B5EF4-FFF2-40B4-BE49-F238E27FC236}">
                <a16:creationId xmlns:a16="http://schemas.microsoft.com/office/drawing/2014/main" id="{7BBD4434-2893-428F-A36F-F9BE8D87031E}"/>
              </a:ext>
            </a:extLst>
          </p:cNvPr>
          <p:cNvSpPr>
            <a:spLocks noGrp="1"/>
          </p:cNvSpPr>
          <p:nvPr>
            <p:ph type="title"/>
          </p:nvPr>
        </p:nvSpPr>
        <p:spPr>
          <a:xfrm>
            <a:off x="1427216" y="312726"/>
            <a:ext cx="7346247" cy="644010"/>
          </a:xfrm>
        </p:spPr>
        <p:txBody>
          <a:bodyPr/>
          <a:lstStyle/>
          <a:p>
            <a:r>
              <a:rPr lang="en-GB" dirty="0"/>
              <a:t>Why save energy? </a:t>
            </a:r>
            <a:br>
              <a:rPr lang="en-GB" dirty="0"/>
            </a:br>
            <a:r>
              <a:rPr lang="en-GB" sz="2000" dirty="0"/>
              <a:t>Impact of the Electricity Tariff on F&amp;B Companies </a:t>
            </a:r>
            <a:endParaRPr lang="en-GB" dirty="0"/>
          </a:p>
        </p:txBody>
      </p:sp>
      <p:sp>
        <p:nvSpPr>
          <p:cNvPr id="17" name="Arrow: Pentagon 16">
            <a:extLst>
              <a:ext uri="{FF2B5EF4-FFF2-40B4-BE49-F238E27FC236}">
                <a16:creationId xmlns:a16="http://schemas.microsoft.com/office/drawing/2014/main" id="{4AF4F117-193E-4E54-AEDF-3CA9BCD29426}"/>
              </a:ext>
            </a:extLst>
          </p:cNvPr>
          <p:cNvSpPr/>
          <p:nvPr/>
        </p:nvSpPr>
        <p:spPr bwMode="auto">
          <a:xfrm>
            <a:off x="4786525" y="1984858"/>
            <a:ext cx="695791" cy="3115111"/>
          </a:xfrm>
          <a:prstGeom prst="homePlate">
            <a:avLst>
              <a:gd name="adj" fmla="val 47695"/>
            </a:avLst>
          </a:prstGeom>
          <a:solidFill>
            <a:srgbClr val="E9F4FD"/>
          </a:solidFill>
          <a:ln w="9525" cap="flat" cmpd="sng" algn="ctr">
            <a:noFill/>
            <a:prstDash val="solid"/>
            <a:round/>
            <a:headEnd type="none" w="med" len="med"/>
            <a:tailEnd type="none" w="med" len="med"/>
          </a:ln>
          <a:effectLst/>
        </p:spPr>
        <p:txBody>
          <a:bodyPr rot="0" spcFirstLastPara="0" vertOverflow="overflow" horzOverflow="overflow" vert="horz" wrap="square" lIns="62188" tIns="31094" rIns="62188" bIns="31094" numCol="1" spcCol="0" rtlCol="0" fromWordArt="0" anchor="t" anchorCtr="0" forceAA="0" compatLnSpc="1">
            <a:prstTxWarp prst="textNoShape">
              <a:avLst/>
            </a:prstTxWarp>
            <a:noAutofit/>
          </a:bodyPr>
          <a:lstStyle/>
          <a:p>
            <a:pPr defTabSz="693141" fontAlgn="base">
              <a:spcBef>
                <a:spcPct val="0"/>
              </a:spcBef>
              <a:spcAft>
                <a:spcPts val="408"/>
              </a:spcAft>
            </a:pPr>
            <a:endParaRPr lang="en-GB" sz="612" dirty="0" err="1"/>
          </a:p>
        </p:txBody>
      </p:sp>
      <p:sp>
        <p:nvSpPr>
          <p:cNvPr id="18" name="Rectangle 17">
            <a:extLst>
              <a:ext uri="{FF2B5EF4-FFF2-40B4-BE49-F238E27FC236}">
                <a16:creationId xmlns:a16="http://schemas.microsoft.com/office/drawing/2014/main" id="{154841D0-CBB6-4B31-987A-FD92886AA8FF}"/>
              </a:ext>
            </a:extLst>
          </p:cNvPr>
          <p:cNvSpPr/>
          <p:nvPr/>
        </p:nvSpPr>
        <p:spPr bwMode="auto">
          <a:xfrm>
            <a:off x="1" y="1085027"/>
            <a:ext cx="1427215" cy="830997"/>
          </a:xfrm>
          <a:prstGeom prst="rect">
            <a:avLst/>
          </a:prstGeom>
          <a:solidFill>
            <a:schemeClr val="accent5"/>
          </a:solidFill>
          <a:ln w="9525" cap="flat" cmpd="sng" algn="ctr">
            <a:noFill/>
            <a:prstDash val="solid"/>
            <a:round/>
            <a:headEnd type="none" w="med" len="med"/>
            <a:tailEnd type="none" w="med" len="med"/>
          </a:ln>
          <a:effectLst/>
        </p:spPr>
        <p:txBody>
          <a:bodyPr rot="0" spcFirstLastPara="0" vertOverflow="overflow" horzOverflow="overflow" vert="horz" wrap="square" lIns="62188" tIns="31094" rIns="62188" bIns="31094" numCol="1" spcCol="0" rtlCol="0" fromWordArt="0" anchor="ctr" anchorCtr="0" forceAA="0" compatLnSpc="1">
            <a:prstTxWarp prst="textNoShape">
              <a:avLst/>
            </a:prstTxWarp>
            <a:noAutofit/>
          </a:bodyPr>
          <a:lstStyle/>
          <a:p>
            <a:pPr algn="ctr" defTabSz="693141" fontAlgn="base">
              <a:spcBef>
                <a:spcPct val="0"/>
              </a:spcBef>
              <a:spcAft>
                <a:spcPts val="408"/>
              </a:spcAft>
            </a:pPr>
            <a:r>
              <a:rPr lang="en-GB" sz="1200" b="1" dirty="0">
                <a:solidFill>
                  <a:schemeClr val="bg1"/>
                </a:solidFill>
                <a:latin typeface="Calibri" panose="020F0502020204030204" pitchFamily="34" charset="0"/>
                <a:cs typeface="Calibri" panose="020F0502020204030204" pitchFamily="34" charset="0"/>
              </a:rPr>
              <a:t>CASE STUDY  Replacing Inefficient Equipment  </a:t>
            </a:r>
          </a:p>
        </p:txBody>
      </p:sp>
      <p:sp>
        <p:nvSpPr>
          <p:cNvPr id="20" name="Rectangle 19">
            <a:extLst>
              <a:ext uri="{FF2B5EF4-FFF2-40B4-BE49-F238E27FC236}">
                <a16:creationId xmlns:a16="http://schemas.microsoft.com/office/drawing/2014/main" id="{C7FE5DFC-490C-4A0D-B68D-15A6E683C397}"/>
              </a:ext>
            </a:extLst>
          </p:cNvPr>
          <p:cNvSpPr/>
          <p:nvPr/>
        </p:nvSpPr>
        <p:spPr>
          <a:xfrm>
            <a:off x="450001" y="1984859"/>
            <a:ext cx="3443724" cy="399924"/>
          </a:xfrm>
          <a:prstGeom prst="rect">
            <a:avLst/>
          </a:prstGeom>
          <a:noFill/>
          <a:ln w="12700" cap="flat" cmpd="sng" algn="ctr">
            <a:noFill/>
            <a:prstDash val="solid"/>
            <a:miter lim="800000"/>
          </a:ln>
          <a:effectLst/>
        </p:spPr>
        <p:txBody>
          <a:bodyPr rot="0" spcFirstLastPara="0" vertOverflow="overflow" horzOverflow="overflow" vert="horz" wrap="square" lIns="62188" tIns="31094" rIns="62188" bIns="31094" numCol="1" spcCol="0" rtlCol="0" fromWordArt="0" anchor="ctr" anchorCtr="0" forceAA="0" compatLnSpc="1">
            <a:prstTxWarp prst="textNoShape">
              <a:avLst/>
            </a:prstTxWarp>
            <a:noAutofit/>
          </a:bodyPr>
          <a:lstStyle/>
          <a:p>
            <a:pPr algn="ctr" defTabSz="310942" eaLnBrk="0" hangingPunct="0">
              <a:defRPr/>
            </a:pPr>
            <a:r>
              <a:rPr lang="en-US" sz="1300" b="1" kern="0" dirty="0">
                <a:solidFill>
                  <a:srgbClr val="0070C0"/>
                </a:solidFill>
                <a:latin typeface="Calibri" panose="020F0502020204030204"/>
              </a:rPr>
              <a:t>Impact of Electricity Tariff on the Cost of Electricity from running 0.83 kW/ton Chillers </a:t>
            </a:r>
          </a:p>
        </p:txBody>
      </p:sp>
      <p:sp>
        <p:nvSpPr>
          <p:cNvPr id="21" name="Rectangle 20">
            <a:extLst>
              <a:ext uri="{FF2B5EF4-FFF2-40B4-BE49-F238E27FC236}">
                <a16:creationId xmlns:a16="http://schemas.microsoft.com/office/drawing/2014/main" id="{0FD4775F-9A48-4515-A2AE-A68F2524B0C5}"/>
              </a:ext>
            </a:extLst>
          </p:cNvPr>
          <p:cNvSpPr/>
          <p:nvPr/>
        </p:nvSpPr>
        <p:spPr>
          <a:xfrm>
            <a:off x="73437" y="4268972"/>
            <a:ext cx="4631393" cy="830997"/>
          </a:xfrm>
          <a:prstGeom prst="rect">
            <a:avLst/>
          </a:prstGeom>
          <a:noFill/>
        </p:spPr>
        <p:txBody>
          <a:bodyPr wrap="square">
            <a:spAutoFit/>
          </a:bodyPr>
          <a:lstStyle/>
          <a:p>
            <a:pPr algn="just"/>
            <a:r>
              <a:rPr lang="en-GB" sz="1200" dirty="0">
                <a:latin typeface="Calibri" panose="020F0502020204030204" pitchFamily="34" charset="0"/>
                <a:cs typeface="Calibri" panose="020F0502020204030204" pitchFamily="34" charset="0"/>
              </a:rPr>
              <a:t>As a result of the new electricity tariff, the cost of running a </a:t>
            </a:r>
            <a:r>
              <a:rPr lang="en-GB" sz="1200" b="1" dirty="0">
                <a:latin typeface="Calibri" panose="020F0502020204030204" pitchFamily="34" charset="0"/>
                <a:cs typeface="Calibri" panose="020F0502020204030204" pitchFamily="34" charset="0"/>
              </a:rPr>
              <a:t>0.83 kW/ton Chiller </a:t>
            </a:r>
            <a:r>
              <a:rPr lang="en-GB" sz="1200" dirty="0">
                <a:latin typeface="Calibri" panose="020F0502020204030204" pitchFamily="34" charset="0"/>
                <a:cs typeface="Calibri" panose="020F0502020204030204" pitchFamily="34" charset="0"/>
              </a:rPr>
              <a:t>for one year will increase by ~ </a:t>
            </a:r>
            <a:r>
              <a:rPr lang="en-GB" sz="1200" b="1" dirty="0">
                <a:latin typeface="Calibri" panose="020F0502020204030204" pitchFamily="34" charset="0"/>
                <a:cs typeface="Calibri" panose="020F0502020204030204" pitchFamily="34" charset="0"/>
              </a:rPr>
              <a:t>39 million kyat</a:t>
            </a:r>
            <a:r>
              <a:rPr lang="en-GB" sz="1200" dirty="0">
                <a:latin typeface="Calibri" panose="020F0502020204030204" pitchFamily="34" charset="0"/>
                <a:cs typeface="Calibri" panose="020F0502020204030204" pitchFamily="34" charset="0"/>
              </a:rPr>
              <a:t>. Over the lifetime of the chiller, the total electricity costs will rise by </a:t>
            </a:r>
            <a:r>
              <a:rPr lang="en-GB" sz="1200" b="1" dirty="0">
                <a:latin typeface="Calibri" panose="020F0502020204030204" pitchFamily="34" charset="0"/>
                <a:cs typeface="Calibri" panose="020F0502020204030204" pitchFamily="34" charset="0"/>
              </a:rPr>
              <a:t>~588 million kyat</a:t>
            </a:r>
            <a:r>
              <a:rPr lang="en-GB" sz="1200" dirty="0">
                <a:latin typeface="Calibri" panose="020F0502020204030204" pitchFamily="34" charset="0"/>
                <a:cs typeface="Calibri" panose="020F0502020204030204" pitchFamily="34" charset="0"/>
              </a:rPr>
              <a:t> compared to running the chiller at the old electricity rate. </a:t>
            </a:r>
          </a:p>
        </p:txBody>
      </p:sp>
      <p:sp>
        <p:nvSpPr>
          <p:cNvPr id="22" name="Rectangle 21">
            <a:extLst>
              <a:ext uri="{FF2B5EF4-FFF2-40B4-BE49-F238E27FC236}">
                <a16:creationId xmlns:a16="http://schemas.microsoft.com/office/drawing/2014/main" id="{1AC99359-5C0E-4FF5-AAC8-B14C1C0DCBF5}"/>
              </a:ext>
            </a:extLst>
          </p:cNvPr>
          <p:cNvSpPr/>
          <p:nvPr/>
        </p:nvSpPr>
        <p:spPr>
          <a:xfrm>
            <a:off x="5966962" y="2015768"/>
            <a:ext cx="2911366" cy="384806"/>
          </a:xfrm>
          <a:prstGeom prst="rect">
            <a:avLst/>
          </a:prstGeom>
          <a:noFill/>
          <a:ln w="12700" cap="flat" cmpd="sng" algn="ctr">
            <a:solidFill>
              <a:srgbClr val="FFFFFF"/>
            </a:solidFill>
            <a:prstDash val="solid"/>
            <a:miter lim="800000"/>
          </a:ln>
          <a:effectLst/>
        </p:spPr>
        <p:txBody>
          <a:bodyPr rot="0" spcFirstLastPara="0" vertOverflow="overflow" horzOverflow="overflow" vert="horz" wrap="square" lIns="62188" tIns="31094" rIns="62188" bIns="31094" numCol="1" spcCol="0" rtlCol="0" fromWordArt="0" anchor="ctr" anchorCtr="0" forceAA="0" compatLnSpc="1">
            <a:prstTxWarp prst="textNoShape">
              <a:avLst/>
            </a:prstTxWarp>
            <a:noAutofit/>
          </a:bodyPr>
          <a:lstStyle/>
          <a:p>
            <a:pPr algn="ctr" defTabSz="310942" eaLnBrk="0" hangingPunct="0">
              <a:defRPr/>
            </a:pPr>
            <a:r>
              <a:rPr lang="en-US" sz="1300" b="1" kern="0" dirty="0">
                <a:solidFill>
                  <a:srgbClr val="0070C0"/>
                </a:solidFill>
                <a:latin typeface="Calibri" panose="020F0502020204030204"/>
              </a:rPr>
              <a:t>Operating Costs of Chillers by Efficiency (Kyat) </a:t>
            </a:r>
          </a:p>
        </p:txBody>
      </p:sp>
      <p:sp>
        <p:nvSpPr>
          <p:cNvPr id="23" name="Rectangle 22">
            <a:extLst>
              <a:ext uri="{FF2B5EF4-FFF2-40B4-BE49-F238E27FC236}">
                <a16:creationId xmlns:a16="http://schemas.microsoft.com/office/drawing/2014/main" id="{B670BC0A-20BA-4DE9-8E39-397A37815690}"/>
              </a:ext>
            </a:extLst>
          </p:cNvPr>
          <p:cNvSpPr/>
          <p:nvPr/>
        </p:nvSpPr>
        <p:spPr>
          <a:xfrm>
            <a:off x="5415823" y="4268973"/>
            <a:ext cx="3696555" cy="830997"/>
          </a:xfrm>
          <a:prstGeom prst="rect">
            <a:avLst/>
          </a:prstGeom>
          <a:noFill/>
        </p:spPr>
        <p:txBody>
          <a:bodyPr wrap="square">
            <a:spAutoFit/>
          </a:bodyPr>
          <a:lstStyle/>
          <a:p>
            <a:pPr algn="just"/>
            <a:r>
              <a:rPr lang="en-GB" sz="1200" dirty="0">
                <a:latin typeface="Calibri" panose="020F0502020204030204" pitchFamily="34" charset="0"/>
                <a:cs typeface="Calibri" panose="020F0502020204030204" pitchFamily="34" charset="0"/>
              </a:rPr>
              <a:t>The burden of the electricity tariff is less for more efficient chillers. For a 0.6 kW/ton chiller, the total electricity costs rise by ~</a:t>
            </a:r>
            <a:r>
              <a:rPr lang="en-GB" sz="1200" b="1" dirty="0">
                <a:latin typeface="Calibri" panose="020F0502020204030204" pitchFamily="34" charset="0"/>
                <a:cs typeface="Calibri" panose="020F0502020204030204" pitchFamily="34" charset="0"/>
              </a:rPr>
              <a:t>455 million kyat over 15 years (133 million kyat less than the less efficient chiller). </a:t>
            </a:r>
          </a:p>
        </p:txBody>
      </p:sp>
      <p:pic>
        <p:nvPicPr>
          <p:cNvPr id="24" name="Picture 23">
            <a:extLst>
              <a:ext uri="{FF2B5EF4-FFF2-40B4-BE49-F238E27FC236}">
                <a16:creationId xmlns:a16="http://schemas.microsoft.com/office/drawing/2014/main" id="{B746A684-CF37-43A8-9A65-9E0CBF990568}"/>
              </a:ext>
            </a:extLst>
          </p:cNvPr>
          <p:cNvPicPr>
            <a:picLocks noChangeAspect="1"/>
          </p:cNvPicPr>
          <p:nvPr/>
        </p:nvPicPr>
        <p:blipFill rotWithShape="1">
          <a:blip r:embed="rId3"/>
          <a:srcRect l="2754" t="3958" r="1022" b="3958"/>
          <a:stretch/>
        </p:blipFill>
        <p:spPr>
          <a:xfrm>
            <a:off x="496949" y="2440634"/>
            <a:ext cx="3673125" cy="1799334"/>
          </a:xfrm>
          <a:prstGeom prst="rect">
            <a:avLst/>
          </a:prstGeom>
          <a:ln>
            <a:noFill/>
          </a:ln>
        </p:spPr>
      </p:pic>
      <p:pic>
        <p:nvPicPr>
          <p:cNvPr id="25" name="Picture 24">
            <a:extLst>
              <a:ext uri="{FF2B5EF4-FFF2-40B4-BE49-F238E27FC236}">
                <a16:creationId xmlns:a16="http://schemas.microsoft.com/office/drawing/2014/main" id="{E868F4F3-3892-4C0D-AA1C-5F1AA9E785EA}"/>
              </a:ext>
            </a:extLst>
          </p:cNvPr>
          <p:cNvPicPr>
            <a:picLocks noChangeAspect="1"/>
          </p:cNvPicPr>
          <p:nvPr/>
        </p:nvPicPr>
        <p:blipFill rotWithShape="1">
          <a:blip r:embed="rId4"/>
          <a:srcRect l="2336" t="2486" r="2101" b="3677"/>
          <a:stretch/>
        </p:blipFill>
        <p:spPr>
          <a:xfrm>
            <a:off x="5758665" y="2440634"/>
            <a:ext cx="3119663" cy="1745052"/>
          </a:xfrm>
          <a:prstGeom prst="rect">
            <a:avLst/>
          </a:prstGeom>
        </p:spPr>
      </p:pic>
      <p:pic>
        <p:nvPicPr>
          <p:cNvPr id="14" name="Picture 13">
            <a:extLst>
              <a:ext uri="{FF2B5EF4-FFF2-40B4-BE49-F238E27FC236}">
                <a16:creationId xmlns:a16="http://schemas.microsoft.com/office/drawing/2014/main" id="{F0713E78-468C-4400-AAF4-237B25BD2743}"/>
              </a:ext>
            </a:extLst>
          </p:cNvPr>
          <p:cNvPicPr>
            <a:picLocks noChangeAspect="1"/>
          </p:cNvPicPr>
          <p:nvPr/>
        </p:nvPicPr>
        <p:blipFill>
          <a:blip r:embed="rId5"/>
          <a:stretch>
            <a:fillRect/>
          </a:stretch>
        </p:blipFill>
        <p:spPr>
          <a:xfrm>
            <a:off x="270819" y="361150"/>
            <a:ext cx="811064" cy="499462"/>
          </a:xfrm>
          <a:prstGeom prst="rect">
            <a:avLst/>
          </a:prstGeom>
        </p:spPr>
      </p:pic>
      <p:pic>
        <p:nvPicPr>
          <p:cNvPr id="15" name="Picture 14">
            <a:extLst>
              <a:ext uri="{FF2B5EF4-FFF2-40B4-BE49-F238E27FC236}">
                <a16:creationId xmlns:a16="http://schemas.microsoft.com/office/drawing/2014/main" id="{A0C0906B-A5A0-4D85-86A5-908BBD15BD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417590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7B9CD4-C0EE-43C6-9353-FBCE7A434239}"/>
              </a:ext>
            </a:extLst>
          </p:cNvPr>
          <p:cNvSpPr>
            <a:spLocks noGrp="1"/>
          </p:cNvSpPr>
          <p:nvPr>
            <p:ph type="sldNum" sz="quarter" idx="12"/>
          </p:nvPr>
        </p:nvSpPr>
        <p:spPr/>
        <p:txBody>
          <a:bodyPr/>
          <a:lstStyle/>
          <a:p>
            <a:fld id="{D209C6F7-3311-4A51-91D2-C6AA7AB1F99B}" type="slidenum">
              <a:rPr lang="en-GB" smtClean="0"/>
              <a:pPr/>
              <a:t>11</a:t>
            </a:fld>
            <a:endParaRPr lang="en-GB" dirty="0"/>
          </a:p>
        </p:txBody>
      </p:sp>
      <p:sp>
        <p:nvSpPr>
          <p:cNvPr id="6" name="Title 5">
            <a:extLst>
              <a:ext uri="{FF2B5EF4-FFF2-40B4-BE49-F238E27FC236}">
                <a16:creationId xmlns:a16="http://schemas.microsoft.com/office/drawing/2014/main" id="{34A6EAF3-F39F-4C54-B5F0-EEE1F4CA9069}"/>
              </a:ext>
            </a:extLst>
          </p:cNvPr>
          <p:cNvSpPr>
            <a:spLocks noGrp="1"/>
          </p:cNvSpPr>
          <p:nvPr>
            <p:ph type="title"/>
          </p:nvPr>
        </p:nvSpPr>
        <p:spPr/>
        <p:txBody>
          <a:bodyPr/>
          <a:lstStyle/>
          <a:p>
            <a:r>
              <a:rPr lang="en-GB" dirty="0"/>
              <a:t>Approaches to Managing Energy Use </a:t>
            </a:r>
          </a:p>
        </p:txBody>
      </p:sp>
      <p:pic>
        <p:nvPicPr>
          <p:cNvPr id="7" name="Picture 6">
            <a:extLst>
              <a:ext uri="{FF2B5EF4-FFF2-40B4-BE49-F238E27FC236}">
                <a16:creationId xmlns:a16="http://schemas.microsoft.com/office/drawing/2014/main" id="{BF0D4211-52B2-4B74-887C-CFC3B1F518ED}"/>
              </a:ext>
            </a:extLst>
          </p:cNvPr>
          <p:cNvPicPr>
            <a:picLocks noChangeAspect="1"/>
          </p:cNvPicPr>
          <p:nvPr/>
        </p:nvPicPr>
        <p:blipFill>
          <a:blip r:embed="rId2"/>
          <a:stretch>
            <a:fillRect/>
          </a:stretch>
        </p:blipFill>
        <p:spPr>
          <a:xfrm>
            <a:off x="1181153" y="1099595"/>
            <a:ext cx="7152620" cy="3906983"/>
          </a:xfrm>
          <a:prstGeom prst="rect">
            <a:avLst/>
          </a:prstGeom>
        </p:spPr>
      </p:pic>
      <p:pic>
        <p:nvPicPr>
          <p:cNvPr id="8" name="Picture 7">
            <a:extLst>
              <a:ext uri="{FF2B5EF4-FFF2-40B4-BE49-F238E27FC236}">
                <a16:creationId xmlns:a16="http://schemas.microsoft.com/office/drawing/2014/main" id="{9711A4C7-31B1-4C0D-BC70-1849CC2DECD5}"/>
              </a:ext>
            </a:extLst>
          </p:cNvPr>
          <p:cNvPicPr>
            <a:picLocks noChangeAspect="1"/>
          </p:cNvPicPr>
          <p:nvPr/>
        </p:nvPicPr>
        <p:blipFill>
          <a:blip r:embed="rId3"/>
          <a:stretch>
            <a:fillRect/>
          </a:stretch>
        </p:blipFill>
        <p:spPr>
          <a:xfrm>
            <a:off x="270819" y="361150"/>
            <a:ext cx="811064" cy="499462"/>
          </a:xfrm>
          <a:prstGeom prst="rect">
            <a:avLst/>
          </a:prstGeom>
        </p:spPr>
      </p:pic>
      <p:pic>
        <p:nvPicPr>
          <p:cNvPr id="9" name="Picture 8">
            <a:extLst>
              <a:ext uri="{FF2B5EF4-FFF2-40B4-BE49-F238E27FC236}">
                <a16:creationId xmlns:a16="http://schemas.microsoft.com/office/drawing/2014/main" id="{7FA4E430-D0D0-46D7-9451-31DEF6CB2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2824365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B8D466-48E3-43BF-BC32-2BDADB279FD1}"/>
              </a:ext>
            </a:extLst>
          </p:cNvPr>
          <p:cNvSpPr>
            <a:spLocks noGrp="1"/>
          </p:cNvSpPr>
          <p:nvPr>
            <p:ph type="sldNum" sz="quarter" idx="12"/>
          </p:nvPr>
        </p:nvSpPr>
        <p:spPr/>
        <p:txBody>
          <a:bodyPr/>
          <a:lstStyle/>
          <a:p>
            <a:fld id="{D209C6F7-3311-4A51-91D2-C6AA7AB1F99B}" type="slidenum">
              <a:rPr lang="en-GB" smtClean="0"/>
              <a:pPr/>
              <a:t>12</a:t>
            </a:fld>
            <a:endParaRPr lang="en-GB" dirty="0"/>
          </a:p>
        </p:txBody>
      </p:sp>
      <p:sp>
        <p:nvSpPr>
          <p:cNvPr id="6" name="Title 5">
            <a:extLst>
              <a:ext uri="{FF2B5EF4-FFF2-40B4-BE49-F238E27FC236}">
                <a16:creationId xmlns:a16="http://schemas.microsoft.com/office/drawing/2014/main" id="{8558E181-A702-4DDF-B405-5BA67A052399}"/>
              </a:ext>
            </a:extLst>
          </p:cNvPr>
          <p:cNvSpPr>
            <a:spLocks noGrp="1"/>
          </p:cNvSpPr>
          <p:nvPr>
            <p:ph type="title"/>
          </p:nvPr>
        </p:nvSpPr>
        <p:spPr/>
        <p:txBody>
          <a:bodyPr/>
          <a:lstStyle/>
          <a:p>
            <a:r>
              <a:rPr lang="en-GB" dirty="0"/>
              <a:t>What is energy management?</a:t>
            </a:r>
          </a:p>
        </p:txBody>
      </p:sp>
      <p:sp>
        <p:nvSpPr>
          <p:cNvPr id="7" name="Text Placeholder 3">
            <a:extLst>
              <a:ext uri="{FF2B5EF4-FFF2-40B4-BE49-F238E27FC236}">
                <a16:creationId xmlns:a16="http://schemas.microsoft.com/office/drawing/2014/main" id="{320FFF23-F2D6-4DDF-8E15-ED1693772B34}"/>
              </a:ext>
            </a:extLst>
          </p:cNvPr>
          <p:cNvSpPr>
            <a:spLocks noGrp="1"/>
          </p:cNvSpPr>
          <p:nvPr>
            <p:ph type="body" sz="quarter" idx="16"/>
          </p:nvPr>
        </p:nvSpPr>
        <p:spPr>
          <a:xfrm>
            <a:off x="109522" y="1400534"/>
            <a:ext cx="1154831" cy="1925637"/>
          </a:xfrm>
        </p:spPr>
        <p:txBody>
          <a:bodyPr/>
          <a:lstStyle/>
          <a:p>
            <a:pPr>
              <a:lnSpc>
                <a:spcPct val="100000"/>
              </a:lnSpc>
            </a:pPr>
            <a:r>
              <a:rPr lang="en-GB" dirty="0"/>
              <a:t>Systematic, methodical, regular assessment of a business’ approach to energy management is essential to minimising energy wastage and maximising cost savings</a:t>
            </a:r>
          </a:p>
        </p:txBody>
      </p:sp>
      <p:graphicFrame>
        <p:nvGraphicFramePr>
          <p:cNvPr id="8" name="Content Placeholder 21">
            <a:extLst>
              <a:ext uri="{FF2B5EF4-FFF2-40B4-BE49-F238E27FC236}">
                <a16:creationId xmlns:a16="http://schemas.microsoft.com/office/drawing/2014/main" id="{D270BF4C-F758-4024-A9EA-9DEA709B4E61}"/>
              </a:ext>
            </a:extLst>
          </p:cNvPr>
          <p:cNvGraphicFramePr>
            <a:graphicFrameLocks/>
          </p:cNvGraphicFramePr>
          <p:nvPr>
            <p:extLst>
              <p:ext uri="{D42A27DB-BD31-4B8C-83A1-F6EECF244321}">
                <p14:modId xmlns:p14="http://schemas.microsoft.com/office/powerpoint/2010/main" val="4270756142"/>
              </p:ext>
            </p:extLst>
          </p:nvPr>
        </p:nvGraphicFramePr>
        <p:xfrm>
          <a:off x="1031443" y="1145603"/>
          <a:ext cx="6673874" cy="34458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7">
            <a:extLst>
              <a:ext uri="{FF2B5EF4-FFF2-40B4-BE49-F238E27FC236}">
                <a16:creationId xmlns:a16="http://schemas.microsoft.com/office/drawing/2014/main" id="{00AC579E-BFFE-4028-B920-E79F2A9CBB25}"/>
              </a:ext>
            </a:extLst>
          </p:cNvPr>
          <p:cNvGraphicFramePr>
            <a:graphicFrameLocks/>
          </p:cNvGraphicFramePr>
          <p:nvPr>
            <p:extLst>
              <p:ext uri="{D42A27DB-BD31-4B8C-83A1-F6EECF244321}">
                <p14:modId xmlns:p14="http://schemas.microsoft.com/office/powerpoint/2010/main" val="2681534913"/>
              </p:ext>
            </p:extLst>
          </p:nvPr>
        </p:nvGraphicFramePr>
        <p:xfrm>
          <a:off x="6915402" y="1511406"/>
          <a:ext cx="1401797" cy="2714198"/>
        </p:xfrm>
        <a:graphic>
          <a:graphicData uri="http://schemas.openxmlformats.org/drawingml/2006/chart">
            <c:chart xmlns:c="http://schemas.openxmlformats.org/drawingml/2006/chart" xmlns:r="http://schemas.openxmlformats.org/officeDocument/2006/relationships" r:id="rId3"/>
          </a:graphicData>
        </a:graphic>
      </p:graphicFrame>
      <p:sp>
        <p:nvSpPr>
          <p:cNvPr id="10" name="Down Arrow Callout 10">
            <a:extLst>
              <a:ext uri="{FF2B5EF4-FFF2-40B4-BE49-F238E27FC236}">
                <a16:creationId xmlns:a16="http://schemas.microsoft.com/office/drawing/2014/main" id="{3488FC9C-F9C9-4CAE-9D7C-D527844BE8CB}"/>
              </a:ext>
            </a:extLst>
          </p:cNvPr>
          <p:cNvSpPr/>
          <p:nvPr/>
        </p:nvSpPr>
        <p:spPr bwMode="auto">
          <a:xfrm rot="5400000">
            <a:off x="8333681" y="3122323"/>
            <a:ext cx="268606" cy="959450"/>
          </a:xfrm>
          <a:prstGeom prst="downArrowCallout">
            <a:avLst/>
          </a:prstGeom>
          <a:solidFill>
            <a:srgbClr val="C00000"/>
          </a:solidFill>
          <a:ln>
            <a:solidFill>
              <a:srgbClr val="C00000"/>
            </a:solidFill>
          </a:ln>
          <a:effectLst/>
        </p:spPr>
        <p:txBody>
          <a:bodyPr rot="0" spcFirstLastPara="0" vertOverflow="overflow" horzOverflow="overflow" vert="vert270" wrap="square" lIns="0" tIns="36000" rIns="0" bIns="360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1" dirty="0">
                <a:solidFill>
                  <a:schemeClr val="bg1"/>
                </a:solidFill>
              </a:rPr>
              <a:t>COMPANY A</a:t>
            </a:r>
            <a:endParaRPr kumimoji="0" lang="en-GB" sz="800" b="1" i="0" u="none" strike="noStrike" cap="none" normalizeH="0" baseline="0" dirty="0">
              <a:ln>
                <a:noFill/>
              </a:ln>
              <a:solidFill>
                <a:schemeClr val="bg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r>
              <a:rPr lang="en-GB" sz="1000" b="1" dirty="0">
                <a:solidFill>
                  <a:schemeClr val="bg1"/>
                </a:solidFill>
                <a:latin typeface="Verdana" pitchFamily="34" charset="0"/>
              </a:rPr>
              <a:t>17%</a:t>
            </a:r>
            <a:endParaRPr kumimoji="0" lang="en-GB" sz="1000" b="1" i="0" u="none" strike="noStrike" cap="none" normalizeH="0" baseline="0" dirty="0">
              <a:ln>
                <a:noFill/>
              </a:ln>
              <a:solidFill>
                <a:schemeClr val="bg1"/>
              </a:solidFill>
              <a:effectLst/>
              <a:latin typeface="Verdana" pitchFamily="34" charset="0"/>
            </a:endParaRPr>
          </a:p>
        </p:txBody>
      </p:sp>
      <p:sp>
        <p:nvSpPr>
          <p:cNvPr id="11" name="TextBox 10">
            <a:extLst>
              <a:ext uri="{FF2B5EF4-FFF2-40B4-BE49-F238E27FC236}">
                <a16:creationId xmlns:a16="http://schemas.microsoft.com/office/drawing/2014/main" id="{941E4D0E-2312-4724-85BF-67A5E829F1D0}"/>
              </a:ext>
            </a:extLst>
          </p:cNvPr>
          <p:cNvSpPr txBox="1"/>
          <p:nvPr/>
        </p:nvSpPr>
        <p:spPr>
          <a:xfrm>
            <a:off x="1162582" y="4601306"/>
            <a:ext cx="6542735" cy="246221"/>
          </a:xfrm>
          <a:prstGeom prst="rect">
            <a:avLst/>
          </a:prstGeom>
          <a:noFill/>
        </p:spPr>
        <p:txBody>
          <a:bodyPr wrap="square" rtlCol="0">
            <a:spAutoFit/>
          </a:bodyPr>
          <a:lstStyle/>
          <a:p>
            <a:pPr marR="0" algn="ctr" defTabSz="914400" rtl="0" eaLnBrk="1" fontAlgn="base" latinLnBrk="0" hangingPunct="1">
              <a:lnSpc>
                <a:spcPct val="100000"/>
              </a:lnSpc>
              <a:spcBef>
                <a:spcPts val="300"/>
              </a:spcBef>
              <a:spcAft>
                <a:spcPct val="0"/>
              </a:spcAft>
              <a:buClr>
                <a:srgbClr val="80C437"/>
              </a:buClr>
              <a:buSzPct val="125000"/>
              <a:tabLst/>
            </a:pPr>
            <a:r>
              <a:rPr kumimoji="0" lang="en-GB" sz="1000" b="1" u="none" strike="noStrike" kern="0" cap="none" spc="0" normalizeH="0" baseline="0" noProof="0" dirty="0">
                <a:ln>
                  <a:noFill/>
                </a:ln>
                <a:solidFill>
                  <a:srgbClr val="002A6C"/>
                </a:solidFill>
                <a:effectLst/>
                <a:uLnTx/>
                <a:uFillTx/>
              </a:rPr>
              <a:t>0% = BAD PRACTICE 	</a:t>
            </a:r>
            <a:r>
              <a:rPr lang="en-GB" sz="1000" b="1" kern="0" dirty="0">
                <a:solidFill>
                  <a:srgbClr val="002A6C"/>
                </a:solidFill>
              </a:rPr>
              <a:t>100% = BEST PRACTICE</a:t>
            </a:r>
          </a:p>
        </p:txBody>
      </p:sp>
      <p:pic>
        <p:nvPicPr>
          <p:cNvPr id="13" name="Picture 12">
            <a:extLst>
              <a:ext uri="{FF2B5EF4-FFF2-40B4-BE49-F238E27FC236}">
                <a16:creationId xmlns:a16="http://schemas.microsoft.com/office/drawing/2014/main" id="{436D49CF-31C2-4ABC-B912-B7446AFD8D75}"/>
              </a:ext>
            </a:extLst>
          </p:cNvPr>
          <p:cNvPicPr>
            <a:picLocks noChangeAspect="1"/>
          </p:cNvPicPr>
          <p:nvPr/>
        </p:nvPicPr>
        <p:blipFill>
          <a:blip r:embed="rId4"/>
          <a:stretch>
            <a:fillRect/>
          </a:stretch>
        </p:blipFill>
        <p:spPr>
          <a:xfrm>
            <a:off x="270819" y="361150"/>
            <a:ext cx="811064" cy="499462"/>
          </a:xfrm>
          <a:prstGeom prst="rect">
            <a:avLst/>
          </a:prstGeom>
        </p:spPr>
      </p:pic>
      <p:pic>
        <p:nvPicPr>
          <p:cNvPr id="14" name="Picture 13">
            <a:extLst>
              <a:ext uri="{FF2B5EF4-FFF2-40B4-BE49-F238E27FC236}">
                <a16:creationId xmlns:a16="http://schemas.microsoft.com/office/drawing/2014/main" id="{8DD91C08-3D20-4D67-8C3E-5CFDBE5220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132175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D467D5-0D29-48F4-ACC7-ADF64356E66C}"/>
              </a:ext>
            </a:extLst>
          </p:cNvPr>
          <p:cNvSpPr>
            <a:spLocks noGrp="1"/>
          </p:cNvSpPr>
          <p:nvPr>
            <p:ph type="sldNum" sz="quarter" idx="12"/>
          </p:nvPr>
        </p:nvSpPr>
        <p:spPr/>
        <p:txBody>
          <a:bodyPr/>
          <a:lstStyle/>
          <a:p>
            <a:fld id="{D209C6F7-3311-4A51-91D2-C6AA7AB1F99B}" type="slidenum">
              <a:rPr lang="en-GB" smtClean="0"/>
              <a:pPr/>
              <a:t>13</a:t>
            </a:fld>
            <a:endParaRPr lang="en-GB" dirty="0"/>
          </a:p>
        </p:txBody>
      </p:sp>
      <p:sp>
        <p:nvSpPr>
          <p:cNvPr id="6" name="Title 5">
            <a:extLst>
              <a:ext uri="{FF2B5EF4-FFF2-40B4-BE49-F238E27FC236}">
                <a16:creationId xmlns:a16="http://schemas.microsoft.com/office/drawing/2014/main" id="{4C1C6D85-7F86-483F-AF49-98CA738CE47A}"/>
              </a:ext>
            </a:extLst>
          </p:cNvPr>
          <p:cNvSpPr>
            <a:spLocks noGrp="1"/>
          </p:cNvSpPr>
          <p:nvPr>
            <p:ph type="title"/>
          </p:nvPr>
        </p:nvSpPr>
        <p:spPr/>
        <p:txBody>
          <a:bodyPr/>
          <a:lstStyle/>
          <a:p>
            <a:r>
              <a:rPr lang="en-GB" dirty="0"/>
              <a:t>ISO 50001 : 2018 – Energy management systems</a:t>
            </a:r>
          </a:p>
        </p:txBody>
      </p:sp>
      <p:pic>
        <p:nvPicPr>
          <p:cNvPr id="7" name="Picture 6">
            <a:extLst>
              <a:ext uri="{FF2B5EF4-FFF2-40B4-BE49-F238E27FC236}">
                <a16:creationId xmlns:a16="http://schemas.microsoft.com/office/drawing/2014/main" id="{8C78FE9E-AF89-4F43-97A0-C450BAB6216D}"/>
              </a:ext>
            </a:extLst>
          </p:cNvPr>
          <p:cNvPicPr>
            <a:picLocks noChangeAspect="1"/>
          </p:cNvPicPr>
          <p:nvPr/>
        </p:nvPicPr>
        <p:blipFill>
          <a:blip r:embed="rId2"/>
          <a:stretch>
            <a:fillRect/>
          </a:stretch>
        </p:blipFill>
        <p:spPr>
          <a:xfrm>
            <a:off x="668640" y="1501277"/>
            <a:ext cx="2210492" cy="3169784"/>
          </a:xfrm>
          <a:prstGeom prst="rect">
            <a:avLst/>
          </a:prstGeom>
          <a:ln>
            <a:noFill/>
          </a:ln>
          <a:effectLst>
            <a:outerShdw blurRad="292100" dist="139700" dir="2700000" algn="tl" rotWithShape="0">
              <a:srgbClr val="333333">
                <a:alpha val="65000"/>
              </a:srgbClr>
            </a:outerShdw>
          </a:effectLst>
        </p:spPr>
      </p:pic>
      <p:graphicFrame>
        <p:nvGraphicFramePr>
          <p:cNvPr id="8" name="Content Placeholder 5">
            <a:extLst>
              <a:ext uri="{FF2B5EF4-FFF2-40B4-BE49-F238E27FC236}">
                <a16:creationId xmlns:a16="http://schemas.microsoft.com/office/drawing/2014/main" id="{1493421B-B726-48B8-A53B-3F68748CDE8F}"/>
              </a:ext>
            </a:extLst>
          </p:cNvPr>
          <p:cNvGraphicFramePr>
            <a:graphicFrameLocks/>
          </p:cNvGraphicFramePr>
          <p:nvPr>
            <p:extLst>
              <p:ext uri="{D42A27DB-BD31-4B8C-83A1-F6EECF244321}">
                <p14:modId xmlns:p14="http://schemas.microsoft.com/office/powerpoint/2010/main" val="214445238"/>
              </p:ext>
            </p:extLst>
          </p:nvPr>
        </p:nvGraphicFramePr>
        <p:xfrm>
          <a:off x="920491" y="2640330"/>
          <a:ext cx="1716029" cy="1715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5">
            <a:extLst>
              <a:ext uri="{FF2B5EF4-FFF2-40B4-BE49-F238E27FC236}">
                <a16:creationId xmlns:a16="http://schemas.microsoft.com/office/drawing/2014/main" id="{607217B3-3328-4694-A7F7-1AFB08238802}"/>
              </a:ext>
            </a:extLst>
          </p:cNvPr>
          <p:cNvSpPr>
            <a:spLocks noGrp="1"/>
          </p:cNvSpPr>
          <p:nvPr>
            <p:ph sz="quarter" idx="17"/>
          </p:nvPr>
        </p:nvSpPr>
        <p:spPr>
          <a:xfrm>
            <a:off x="3268980" y="1501277"/>
            <a:ext cx="5417819" cy="3540505"/>
          </a:xfrm>
        </p:spPr>
        <p:txBody>
          <a:bodyPr>
            <a:normAutofit lnSpcReduction="10000"/>
          </a:bodyPr>
          <a:lstStyle/>
          <a:p>
            <a:pPr>
              <a:spcBef>
                <a:spcPts val="450"/>
              </a:spcBef>
              <a:spcAft>
                <a:spcPts val="450"/>
              </a:spcAft>
              <a:buFont typeface="Wingdings" panose="05000000000000000000" pitchFamily="2" charset="2"/>
              <a:buChar char="§"/>
            </a:pPr>
            <a:r>
              <a:rPr lang="en-GB" sz="1600" dirty="0">
                <a:ea typeface="+mn-ea"/>
                <a:cs typeface="+mn-cs"/>
              </a:rPr>
              <a:t>Ensures </a:t>
            </a:r>
            <a:r>
              <a:rPr lang="en-GB" sz="1600" b="1" dirty="0">
                <a:ea typeface="+mn-ea"/>
                <a:cs typeface="+mn-cs"/>
              </a:rPr>
              <a:t>continual improvement</a:t>
            </a:r>
            <a:endParaRPr lang="en-GB" sz="1600" dirty="0">
              <a:ea typeface="+mn-ea"/>
              <a:cs typeface="+mn-cs"/>
            </a:endParaRPr>
          </a:p>
          <a:p>
            <a:pPr>
              <a:spcBef>
                <a:spcPts val="450"/>
              </a:spcBef>
              <a:spcAft>
                <a:spcPts val="450"/>
              </a:spcAft>
              <a:buFont typeface="Wingdings" panose="05000000000000000000" pitchFamily="2" charset="2"/>
              <a:buChar char="§"/>
            </a:pPr>
            <a:r>
              <a:rPr lang="en-GB" sz="1600" dirty="0">
                <a:ea typeface="+mn-ea"/>
                <a:cs typeface="+mn-cs"/>
              </a:rPr>
              <a:t>Better control via a </a:t>
            </a:r>
            <a:r>
              <a:rPr lang="en-GB" sz="1600" b="1" dirty="0">
                <a:ea typeface="+mn-ea"/>
                <a:cs typeface="+mn-cs"/>
              </a:rPr>
              <a:t>structured approach</a:t>
            </a:r>
            <a:endParaRPr lang="en-GB" sz="1600" dirty="0">
              <a:ea typeface="+mn-ea"/>
              <a:cs typeface="+mn-cs"/>
            </a:endParaRPr>
          </a:p>
          <a:p>
            <a:pPr>
              <a:spcBef>
                <a:spcPts val="450"/>
              </a:spcBef>
              <a:spcAft>
                <a:spcPts val="450"/>
              </a:spcAft>
              <a:buFont typeface="Wingdings" panose="05000000000000000000" pitchFamily="2" charset="2"/>
              <a:buChar char="§"/>
            </a:pPr>
            <a:r>
              <a:rPr lang="en-GB" sz="1600" dirty="0">
                <a:ea typeface="+mn-ea"/>
                <a:cs typeface="+mn-cs"/>
              </a:rPr>
              <a:t>Improved </a:t>
            </a:r>
            <a:r>
              <a:rPr lang="en-GB" sz="1600" b="1" dirty="0">
                <a:ea typeface="+mn-ea"/>
                <a:cs typeface="+mn-cs"/>
              </a:rPr>
              <a:t>resource efficiency</a:t>
            </a:r>
            <a:endParaRPr lang="en-GB" sz="1600" dirty="0">
              <a:ea typeface="+mn-ea"/>
              <a:cs typeface="+mn-cs"/>
            </a:endParaRPr>
          </a:p>
          <a:p>
            <a:pPr>
              <a:spcBef>
                <a:spcPts val="450"/>
              </a:spcBef>
              <a:spcAft>
                <a:spcPts val="450"/>
              </a:spcAft>
              <a:buFont typeface="Wingdings" panose="05000000000000000000" pitchFamily="2" charset="2"/>
              <a:buChar char="§"/>
            </a:pPr>
            <a:r>
              <a:rPr lang="en-GB" sz="1600" b="1" dirty="0">
                <a:ea typeface="+mn-ea"/>
                <a:cs typeface="+mn-cs"/>
              </a:rPr>
              <a:t>Reduced costs</a:t>
            </a:r>
            <a:endParaRPr lang="en-GB" sz="1600" dirty="0">
              <a:ea typeface="+mn-ea"/>
              <a:cs typeface="+mn-cs"/>
            </a:endParaRPr>
          </a:p>
          <a:p>
            <a:pPr>
              <a:spcBef>
                <a:spcPts val="450"/>
              </a:spcBef>
              <a:spcAft>
                <a:spcPts val="450"/>
              </a:spcAft>
              <a:buFont typeface="Wingdings" panose="05000000000000000000" pitchFamily="2" charset="2"/>
              <a:buChar char="§"/>
            </a:pPr>
            <a:r>
              <a:rPr lang="en-GB" sz="1600" b="1" dirty="0">
                <a:cs typeface="+mn-cs"/>
              </a:rPr>
              <a:t>Reduced emissions </a:t>
            </a:r>
            <a:r>
              <a:rPr lang="en-GB" sz="1600" dirty="0">
                <a:cs typeface="+mn-cs"/>
              </a:rPr>
              <a:t>of greenhouse </a:t>
            </a:r>
            <a:r>
              <a:rPr lang="en-GB" sz="1600" dirty="0">
                <a:ea typeface="+mn-ea"/>
                <a:cs typeface="+mn-cs"/>
              </a:rPr>
              <a:t>gasses / carbon footprint</a:t>
            </a:r>
          </a:p>
          <a:p>
            <a:pPr>
              <a:spcBef>
                <a:spcPts val="450"/>
              </a:spcBef>
              <a:spcAft>
                <a:spcPts val="450"/>
              </a:spcAft>
              <a:buFont typeface="Wingdings" panose="05000000000000000000" pitchFamily="2" charset="2"/>
              <a:buChar char="§"/>
            </a:pPr>
            <a:r>
              <a:rPr lang="en-GB" sz="1600" dirty="0">
                <a:ea typeface="+mn-ea"/>
                <a:cs typeface="+mn-cs"/>
              </a:rPr>
              <a:t>Helps ensure </a:t>
            </a:r>
            <a:r>
              <a:rPr lang="en-GB" sz="1600" b="1" dirty="0">
                <a:ea typeface="+mn-ea"/>
                <a:cs typeface="+mn-cs"/>
              </a:rPr>
              <a:t>compliance with legislation</a:t>
            </a:r>
            <a:endParaRPr lang="en-GB" sz="1600" dirty="0">
              <a:ea typeface="+mn-ea"/>
              <a:cs typeface="+mn-cs"/>
            </a:endParaRPr>
          </a:p>
          <a:p>
            <a:pPr>
              <a:spcBef>
                <a:spcPts val="450"/>
              </a:spcBef>
              <a:spcAft>
                <a:spcPts val="450"/>
              </a:spcAft>
              <a:buFont typeface="Wingdings" panose="05000000000000000000" pitchFamily="2" charset="2"/>
              <a:buChar char="§"/>
            </a:pPr>
            <a:r>
              <a:rPr lang="en-GB" sz="1600" dirty="0">
                <a:ea typeface="+mn-ea"/>
                <a:cs typeface="+mn-cs"/>
              </a:rPr>
              <a:t>Improved </a:t>
            </a:r>
            <a:r>
              <a:rPr lang="en-GB" sz="1600" b="1" dirty="0">
                <a:ea typeface="+mn-ea"/>
                <a:cs typeface="+mn-cs"/>
              </a:rPr>
              <a:t>organisational awareness</a:t>
            </a:r>
            <a:endParaRPr lang="en-GB" sz="1600" dirty="0">
              <a:ea typeface="+mn-ea"/>
              <a:cs typeface="+mn-cs"/>
            </a:endParaRPr>
          </a:p>
          <a:p>
            <a:pPr>
              <a:spcBef>
                <a:spcPts val="450"/>
              </a:spcBef>
              <a:spcAft>
                <a:spcPts val="450"/>
              </a:spcAft>
              <a:buFont typeface="Wingdings" panose="05000000000000000000" pitchFamily="2" charset="2"/>
              <a:buChar char="§"/>
            </a:pPr>
            <a:r>
              <a:rPr lang="en-GB" sz="1600" dirty="0">
                <a:ea typeface="+mn-ea"/>
                <a:cs typeface="+mn-cs"/>
              </a:rPr>
              <a:t>Enhanced </a:t>
            </a:r>
            <a:r>
              <a:rPr lang="en-GB" sz="1600" b="1" dirty="0">
                <a:ea typeface="+mn-ea"/>
                <a:cs typeface="+mn-cs"/>
              </a:rPr>
              <a:t>reputation</a:t>
            </a:r>
            <a:endParaRPr lang="en-GB" sz="1600" dirty="0">
              <a:ea typeface="+mn-ea"/>
              <a:cs typeface="+mn-cs"/>
            </a:endParaRPr>
          </a:p>
          <a:p>
            <a:pPr>
              <a:spcBef>
                <a:spcPts val="450"/>
              </a:spcBef>
              <a:spcAft>
                <a:spcPts val="450"/>
              </a:spcAft>
              <a:buFont typeface="Wingdings" panose="05000000000000000000" pitchFamily="2" charset="2"/>
              <a:buChar char="§"/>
            </a:pPr>
            <a:r>
              <a:rPr lang="en-GB" sz="1600" dirty="0"/>
              <a:t>Scoring increase in tenders, increase in </a:t>
            </a:r>
            <a:r>
              <a:rPr lang="en-GB" sz="1600" b="1" dirty="0"/>
              <a:t>volume of orders</a:t>
            </a:r>
          </a:p>
          <a:p>
            <a:pPr>
              <a:spcBef>
                <a:spcPts val="450"/>
              </a:spcBef>
              <a:spcAft>
                <a:spcPts val="450"/>
              </a:spcAft>
              <a:buFont typeface="Wingdings" panose="05000000000000000000" pitchFamily="2" charset="2"/>
              <a:buChar char="§"/>
            </a:pPr>
            <a:r>
              <a:rPr lang="en-GB" sz="1600" dirty="0"/>
              <a:t>Positive user experience: Over 9 out of 10 users </a:t>
            </a:r>
            <a:r>
              <a:rPr lang="en-GB" sz="1600" b="1" dirty="0"/>
              <a:t>strongly recommend</a:t>
            </a:r>
            <a:r>
              <a:rPr lang="en-GB" sz="1600" dirty="0"/>
              <a:t> ISO 50001</a:t>
            </a:r>
          </a:p>
          <a:p>
            <a:pPr>
              <a:spcBef>
                <a:spcPts val="450"/>
              </a:spcBef>
              <a:spcAft>
                <a:spcPts val="450"/>
              </a:spcAft>
              <a:buFont typeface="Wingdings" panose="05000000000000000000" pitchFamily="2" charset="2"/>
              <a:buChar char="§"/>
            </a:pPr>
            <a:endParaRPr lang="en-GB" sz="1600" dirty="0"/>
          </a:p>
        </p:txBody>
      </p:sp>
      <p:pic>
        <p:nvPicPr>
          <p:cNvPr id="11" name="Picture 10">
            <a:extLst>
              <a:ext uri="{FF2B5EF4-FFF2-40B4-BE49-F238E27FC236}">
                <a16:creationId xmlns:a16="http://schemas.microsoft.com/office/drawing/2014/main" id="{3F02D2A4-25B1-4A51-B16C-30262713E0E2}"/>
              </a:ext>
            </a:extLst>
          </p:cNvPr>
          <p:cNvPicPr>
            <a:picLocks noChangeAspect="1"/>
          </p:cNvPicPr>
          <p:nvPr/>
        </p:nvPicPr>
        <p:blipFill>
          <a:blip r:embed="rId8"/>
          <a:stretch>
            <a:fillRect/>
          </a:stretch>
        </p:blipFill>
        <p:spPr>
          <a:xfrm>
            <a:off x="270819" y="361150"/>
            <a:ext cx="811064" cy="499462"/>
          </a:xfrm>
          <a:prstGeom prst="rect">
            <a:avLst/>
          </a:prstGeom>
        </p:spPr>
      </p:pic>
      <p:pic>
        <p:nvPicPr>
          <p:cNvPr id="12" name="Picture 11">
            <a:extLst>
              <a:ext uri="{FF2B5EF4-FFF2-40B4-BE49-F238E27FC236}">
                <a16:creationId xmlns:a16="http://schemas.microsoft.com/office/drawing/2014/main" id="{07259DC3-74FC-4F0C-93DF-521C0CA883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2109041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7122B6-DC70-4BFB-A979-5BC7C3543F16}"/>
              </a:ext>
            </a:extLst>
          </p:cNvPr>
          <p:cNvSpPr>
            <a:spLocks noGrp="1"/>
          </p:cNvSpPr>
          <p:nvPr>
            <p:ph type="sldNum" sz="quarter" idx="12"/>
          </p:nvPr>
        </p:nvSpPr>
        <p:spPr/>
        <p:txBody>
          <a:bodyPr/>
          <a:lstStyle/>
          <a:p>
            <a:fld id="{D209C6F7-3311-4A51-91D2-C6AA7AB1F99B}" type="slidenum">
              <a:rPr lang="en-GB" smtClean="0"/>
              <a:pPr/>
              <a:t>14</a:t>
            </a:fld>
            <a:endParaRPr lang="en-GB" dirty="0"/>
          </a:p>
        </p:txBody>
      </p:sp>
      <p:sp>
        <p:nvSpPr>
          <p:cNvPr id="6" name="Title 5">
            <a:extLst>
              <a:ext uri="{FF2B5EF4-FFF2-40B4-BE49-F238E27FC236}">
                <a16:creationId xmlns:a16="http://schemas.microsoft.com/office/drawing/2014/main" id="{20087E2D-E476-41FF-9655-A7EF8502CC72}"/>
              </a:ext>
            </a:extLst>
          </p:cNvPr>
          <p:cNvSpPr>
            <a:spLocks noGrp="1"/>
          </p:cNvSpPr>
          <p:nvPr>
            <p:ph type="title"/>
          </p:nvPr>
        </p:nvSpPr>
        <p:spPr/>
        <p:txBody>
          <a:bodyPr/>
          <a:lstStyle/>
          <a:p>
            <a:r>
              <a:rPr lang="en-GB" dirty="0"/>
              <a:t>What is Energy Efficiency (EE)? </a:t>
            </a:r>
          </a:p>
        </p:txBody>
      </p:sp>
      <p:sp>
        <p:nvSpPr>
          <p:cNvPr id="2" name="Rectangle 1">
            <a:extLst>
              <a:ext uri="{FF2B5EF4-FFF2-40B4-BE49-F238E27FC236}">
                <a16:creationId xmlns:a16="http://schemas.microsoft.com/office/drawing/2014/main" id="{C773D51E-E35C-47E0-9603-1B7D81D336B6}"/>
              </a:ext>
            </a:extLst>
          </p:cNvPr>
          <p:cNvSpPr/>
          <p:nvPr/>
        </p:nvSpPr>
        <p:spPr>
          <a:xfrm>
            <a:off x="611370" y="1929760"/>
            <a:ext cx="7921257" cy="1542474"/>
          </a:xfrm>
          <a:prstGeom prst="rect">
            <a:avLst/>
          </a:prstGeom>
        </p:spPr>
        <p:txBody>
          <a:bodyPr wrap="square">
            <a:spAutoFit/>
          </a:bodyPr>
          <a:lstStyle/>
          <a:p>
            <a:pPr marL="285750" indent="-285750" algn="just">
              <a:lnSpc>
                <a:spcPct val="107000"/>
              </a:lnSpc>
              <a:spcAft>
                <a:spcPts val="800"/>
              </a:spcAft>
              <a:buClr>
                <a:schemeClr val="accent4"/>
              </a:buClr>
              <a:buFont typeface="Wingdings" panose="05000000000000000000" pitchFamily="2" charset="2"/>
              <a:buChar char="§"/>
            </a:pPr>
            <a:r>
              <a:rPr lang="en-US" sz="1400" dirty="0">
                <a:latin typeface="Calibri" panose="020F0502020204030204" pitchFamily="34" charset="0"/>
                <a:ea typeface="SimSun" panose="02010600030101010101" pitchFamily="2" charset="-122"/>
                <a:cs typeface="Times New Roman" panose="02020603050405020304" pitchFamily="18" charset="0"/>
              </a:rPr>
              <a:t>It reduces greenhouse gas emissions</a:t>
            </a:r>
          </a:p>
          <a:p>
            <a:pPr marL="285750" indent="-285750" algn="just">
              <a:lnSpc>
                <a:spcPct val="107000"/>
              </a:lnSpc>
              <a:spcAft>
                <a:spcPts val="800"/>
              </a:spcAft>
              <a:buClr>
                <a:schemeClr val="accent4"/>
              </a:buClr>
              <a:buFont typeface="Wingdings" panose="05000000000000000000" pitchFamily="2" charset="2"/>
              <a:buChar char="§"/>
            </a:pPr>
            <a:r>
              <a:rPr lang="en-US" sz="1400" dirty="0">
                <a:latin typeface="Calibri" panose="020F0502020204030204" pitchFamily="34" charset="0"/>
                <a:ea typeface="SimSun" panose="02010600030101010101" pitchFamily="2" charset="-122"/>
                <a:cs typeface="Times New Roman" panose="02020603050405020304" pitchFamily="18" charset="0"/>
              </a:rPr>
              <a:t>It can enable &gt;30% cost effective energy savings, across a range of engineering, production and building systems</a:t>
            </a:r>
          </a:p>
          <a:p>
            <a:pPr marL="285750" indent="-285750" algn="just">
              <a:lnSpc>
                <a:spcPct val="107000"/>
              </a:lnSpc>
              <a:spcAft>
                <a:spcPts val="800"/>
              </a:spcAft>
              <a:buClr>
                <a:schemeClr val="accent4"/>
              </a:buClr>
              <a:buFont typeface="Wingdings" panose="05000000000000000000" pitchFamily="2" charset="2"/>
              <a:buChar char="§"/>
            </a:pPr>
            <a:r>
              <a:rPr lang="en-US" sz="1400" dirty="0">
                <a:latin typeface="Calibri" panose="020F0502020204030204" pitchFamily="34" charset="0"/>
                <a:ea typeface="SimSun" panose="02010600030101010101" pitchFamily="2" charset="-122"/>
                <a:cs typeface="Times New Roman" panose="02020603050405020304" pitchFamily="18" charset="0"/>
              </a:rPr>
              <a:t>It offers a cheaper, quicker and cleaner option compared to other emissions reduction solutions</a:t>
            </a:r>
          </a:p>
          <a:p>
            <a:pPr marL="285750" indent="-285750" algn="just">
              <a:lnSpc>
                <a:spcPct val="107000"/>
              </a:lnSpc>
              <a:spcAft>
                <a:spcPts val="800"/>
              </a:spcAft>
              <a:buClr>
                <a:schemeClr val="accent4"/>
              </a:buClr>
              <a:buFont typeface="Wingdings" panose="05000000000000000000" pitchFamily="2" charset="2"/>
              <a:buChar char="§"/>
            </a:pPr>
            <a:r>
              <a:rPr lang="en-US" sz="1400" dirty="0">
                <a:latin typeface="Calibri" panose="020F0502020204030204" pitchFamily="34" charset="0"/>
                <a:ea typeface="SimSun" panose="02010600030101010101" pitchFamily="2" charset="-122"/>
                <a:cs typeface="Times New Roman" panose="02020603050405020304" pitchFamily="18" charset="0"/>
              </a:rPr>
              <a:t>It is low risk as the technologies are mature and proven</a:t>
            </a:r>
          </a:p>
        </p:txBody>
      </p:sp>
      <p:sp>
        <p:nvSpPr>
          <p:cNvPr id="4" name="Rectangle 3">
            <a:extLst>
              <a:ext uri="{FF2B5EF4-FFF2-40B4-BE49-F238E27FC236}">
                <a16:creationId xmlns:a16="http://schemas.microsoft.com/office/drawing/2014/main" id="{004F9F71-2BA2-44D3-B2ED-0265CACE1332}"/>
              </a:ext>
            </a:extLst>
          </p:cNvPr>
          <p:cNvSpPr/>
          <p:nvPr/>
        </p:nvSpPr>
        <p:spPr>
          <a:xfrm>
            <a:off x="497071" y="1239676"/>
            <a:ext cx="8149857" cy="607539"/>
          </a:xfrm>
          <a:prstGeom prst="rect">
            <a:avLst/>
          </a:prstGeom>
        </p:spPr>
        <p:txBody>
          <a:bodyPr wrap="square">
            <a:spAutoFit/>
          </a:bodyPr>
          <a:lstStyle/>
          <a:p>
            <a:pPr algn="just">
              <a:lnSpc>
                <a:spcPct val="107000"/>
              </a:lnSpc>
              <a:spcAft>
                <a:spcPts val="800"/>
              </a:spcAft>
            </a:pPr>
            <a:r>
              <a:rPr lang="en-US" sz="1600" b="1" dirty="0">
                <a:latin typeface="Calibri" panose="020F0502020204030204" pitchFamily="34" charset="0"/>
                <a:ea typeface="SimSun" panose="02010600030101010101" pitchFamily="2" charset="-122"/>
                <a:cs typeface="Times New Roman" panose="02020603050405020304" pitchFamily="18" charset="0"/>
              </a:rPr>
              <a:t>Energy efficiency aims to gain the maximum results or effects from each unit of energy used. It is about achieving the same outcomes through less energy. </a:t>
            </a:r>
          </a:p>
        </p:txBody>
      </p:sp>
      <p:sp>
        <p:nvSpPr>
          <p:cNvPr id="5" name="Rectangle 4">
            <a:extLst>
              <a:ext uri="{FF2B5EF4-FFF2-40B4-BE49-F238E27FC236}">
                <a16:creationId xmlns:a16="http://schemas.microsoft.com/office/drawing/2014/main" id="{9E660C13-26E1-49CC-8442-D112FD91755F}"/>
              </a:ext>
            </a:extLst>
          </p:cNvPr>
          <p:cNvSpPr/>
          <p:nvPr/>
        </p:nvSpPr>
        <p:spPr>
          <a:xfrm>
            <a:off x="497071" y="4266472"/>
            <a:ext cx="8245124" cy="574709"/>
          </a:xfrm>
          <a:prstGeom prst="rect">
            <a:avLst/>
          </a:prstGeom>
        </p:spPr>
        <p:txBody>
          <a:bodyPr wrap="square">
            <a:spAutoFit/>
          </a:bodyPr>
          <a:lstStyle/>
          <a:p>
            <a:pPr algn="just">
              <a:lnSpc>
                <a:spcPct val="107000"/>
              </a:lnSpc>
              <a:spcAft>
                <a:spcPts val="800"/>
              </a:spcAft>
            </a:pPr>
            <a:r>
              <a:rPr lang="en-US" sz="1400" dirty="0">
                <a:latin typeface="Calibri" panose="020F0502020204030204" pitchFamily="34" charset="0"/>
                <a:ea typeface="SimSun" panose="02010600030101010101" pitchFamily="2" charset="-122"/>
                <a:cs typeface="Times New Roman" panose="02020603050405020304" pitchFamily="18" charset="0"/>
              </a:rPr>
              <a:t>In the face of challenging macroeconomic conditions, </a:t>
            </a:r>
            <a:r>
              <a:rPr lang="en-US" sz="1600" b="1" dirty="0">
                <a:latin typeface="Calibri" panose="020F0502020204030204" pitchFamily="34" charset="0"/>
                <a:ea typeface="SimSun" panose="02010600030101010101" pitchFamily="2" charset="-122"/>
                <a:cs typeface="Times New Roman" panose="02020603050405020304" pitchFamily="18" charset="0"/>
              </a:rPr>
              <a:t>now</a:t>
            </a:r>
            <a:r>
              <a:rPr lang="en-US" sz="1400" dirty="0">
                <a:latin typeface="Calibri" panose="020F0502020204030204" pitchFamily="34" charset="0"/>
                <a:ea typeface="SimSun" panose="02010600030101010101" pitchFamily="2" charset="-122"/>
                <a:cs typeface="Times New Roman" panose="02020603050405020304" pitchFamily="18" charset="0"/>
              </a:rPr>
              <a:t> is the time to invest in energy efficiency in order to benefit from cost savings. </a:t>
            </a:r>
            <a:endParaRPr lang="en-GB" sz="1400" dirty="0">
              <a:latin typeface="Arial" panose="020B0604020202020204" pitchFamily="34" charset="0"/>
              <a:ea typeface="SimSun" panose="02010600030101010101" pitchFamily="2" charset="-122"/>
              <a:cs typeface="Times New Roman" panose="02020603050405020304" pitchFamily="18" charset="0"/>
            </a:endParaRPr>
          </a:p>
        </p:txBody>
      </p:sp>
      <p:sp>
        <p:nvSpPr>
          <p:cNvPr id="7" name="Rectangle 6">
            <a:extLst>
              <a:ext uri="{FF2B5EF4-FFF2-40B4-BE49-F238E27FC236}">
                <a16:creationId xmlns:a16="http://schemas.microsoft.com/office/drawing/2014/main" id="{3F524CF4-3F3B-4FB1-9A8C-5ADEF36B4961}"/>
              </a:ext>
            </a:extLst>
          </p:cNvPr>
          <p:cNvSpPr/>
          <p:nvPr/>
        </p:nvSpPr>
        <p:spPr>
          <a:xfrm>
            <a:off x="1" y="3645761"/>
            <a:ext cx="9143999" cy="5747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accent5"/>
                </a:solidFill>
                <a:latin typeface="Calibri" panose="020F0502020204030204" pitchFamily="34" charset="0"/>
                <a:ea typeface="SimSun" panose="02010600030101010101" pitchFamily="2" charset="-122"/>
                <a:cs typeface="Times New Roman" panose="02020603050405020304" pitchFamily="18" charset="0"/>
              </a:rPr>
              <a:t>In addition to energy, cost and carbon savings, energy efficiency often leads to improved </a:t>
            </a:r>
            <a:r>
              <a:rPr lang="en-US" sz="2000" b="1" dirty="0">
                <a:solidFill>
                  <a:schemeClr val="accent5"/>
                </a:solidFill>
                <a:latin typeface="Calibri" panose="020F0502020204030204" pitchFamily="34" charset="0"/>
                <a:ea typeface="SimSun" panose="02010600030101010101" pitchFamily="2" charset="-122"/>
                <a:cs typeface="Times New Roman" panose="02020603050405020304" pitchFamily="18" charset="0"/>
              </a:rPr>
              <a:t>quality</a:t>
            </a:r>
            <a:r>
              <a:rPr lang="en-US" sz="2000" dirty="0">
                <a:solidFill>
                  <a:schemeClr val="accent5"/>
                </a:solidFill>
                <a:latin typeface="Calibri" panose="020F0502020204030204" pitchFamily="34" charset="0"/>
                <a:ea typeface="SimSun" panose="02010600030101010101" pitchFamily="2" charset="-122"/>
                <a:cs typeface="Times New Roman" panose="02020603050405020304" pitchFamily="18" charset="0"/>
              </a:rPr>
              <a:t>, increased </a:t>
            </a:r>
            <a:r>
              <a:rPr lang="en-US" sz="2000" b="1" dirty="0">
                <a:solidFill>
                  <a:schemeClr val="accent5"/>
                </a:solidFill>
                <a:latin typeface="Calibri" panose="020F0502020204030204" pitchFamily="34" charset="0"/>
                <a:ea typeface="SimSun" panose="02010600030101010101" pitchFamily="2" charset="-122"/>
                <a:cs typeface="Times New Roman" panose="02020603050405020304" pitchFamily="18" charset="0"/>
              </a:rPr>
              <a:t>production </a:t>
            </a:r>
            <a:r>
              <a:rPr lang="en-US" sz="2000" dirty="0">
                <a:solidFill>
                  <a:schemeClr val="accent5"/>
                </a:solidFill>
                <a:latin typeface="Calibri" panose="020F0502020204030204" pitchFamily="34" charset="0"/>
                <a:ea typeface="SimSun" panose="02010600030101010101" pitchFamily="2" charset="-122"/>
                <a:cs typeface="Times New Roman" panose="02020603050405020304" pitchFamily="18" charset="0"/>
              </a:rPr>
              <a:t>and enhanced </a:t>
            </a:r>
            <a:r>
              <a:rPr lang="en-US" sz="2000" b="1" dirty="0">
                <a:solidFill>
                  <a:schemeClr val="accent5"/>
                </a:solidFill>
                <a:latin typeface="Calibri" panose="020F0502020204030204" pitchFamily="34" charset="0"/>
                <a:ea typeface="SimSun" panose="02010600030101010101" pitchFamily="2" charset="-122"/>
                <a:cs typeface="Times New Roman" panose="02020603050405020304" pitchFamily="18" charset="0"/>
              </a:rPr>
              <a:t>comfort</a:t>
            </a:r>
            <a:r>
              <a:rPr lang="en-US" sz="2000" dirty="0">
                <a:solidFill>
                  <a:schemeClr val="accent5"/>
                </a:solidFill>
                <a:latin typeface="Calibri" panose="020F0502020204030204" pitchFamily="34" charset="0"/>
                <a:ea typeface="SimSun" panose="02010600030101010101" pitchFamily="2" charset="-122"/>
                <a:cs typeface="Times New Roman" panose="02020603050405020304" pitchFamily="18" charset="0"/>
              </a:rPr>
              <a:t> conditions</a:t>
            </a:r>
          </a:p>
        </p:txBody>
      </p:sp>
      <p:pic>
        <p:nvPicPr>
          <p:cNvPr id="9" name="Picture 8">
            <a:extLst>
              <a:ext uri="{FF2B5EF4-FFF2-40B4-BE49-F238E27FC236}">
                <a16:creationId xmlns:a16="http://schemas.microsoft.com/office/drawing/2014/main" id="{4F429F63-F96F-45F2-9D84-8403EA5FD955}"/>
              </a:ext>
            </a:extLst>
          </p:cNvPr>
          <p:cNvPicPr>
            <a:picLocks noChangeAspect="1"/>
          </p:cNvPicPr>
          <p:nvPr/>
        </p:nvPicPr>
        <p:blipFill>
          <a:blip r:embed="rId2"/>
          <a:stretch>
            <a:fillRect/>
          </a:stretch>
        </p:blipFill>
        <p:spPr>
          <a:xfrm>
            <a:off x="270819" y="361150"/>
            <a:ext cx="811064" cy="499462"/>
          </a:xfrm>
          <a:prstGeom prst="rect">
            <a:avLst/>
          </a:prstGeom>
        </p:spPr>
      </p:pic>
      <p:pic>
        <p:nvPicPr>
          <p:cNvPr id="10" name="Picture 9">
            <a:extLst>
              <a:ext uri="{FF2B5EF4-FFF2-40B4-BE49-F238E27FC236}">
                <a16:creationId xmlns:a16="http://schemas.microsoft.com/office/drawing/2014/main" id="{C9B67CD5-A3E3-462F-8C81-04FDA51C3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3233485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A6E1C4C-3AFE-47DA-8A70-9A77C0037CBB}"/>
              </a:ext>
            </a:extLst>
          </p:cNvPr>
          <p:cNvSpPr>
            <a:spLocks noGrp="1"/>
          </p:cNvSpPr>
          <p:nvPr>
            <p:ph type="body" sz="quarter" idx="16"/>
          </p:nvPr>
        </p:nvSpPr>
        <p:spPr>
          <a:xfrm>
            <a:off x="191166" y="1400534"/>
            <a:ext cx="1320132" cy="1925637"/>
          </a:xfrm>
        </p:spPr>
        <p:txBody>
          <a:bodyPr/>
          <a:lstStyle/>
          <a:p>
            <a:r>
              <a:rPr lang="en-GB" dirty="0"/>
              <a:t>Energy efficiency measures deliver the largest overall reductions in emissions… Most of the interventions with negative abatement costs are efficiency measures</a:t>
            </a:r>
          </a:p>
        </p:txBody>
      </p:sp>
      <p:sp>
        <p:nvSpPr>
          <p:cNvPr id="4" name="Title 3">
            <a:extLst>
              <a:ext uri="{FF2B5EF4-FFF2-40B4-BE49-F238E27FC236}">
                <a16:creationId xmlns:a16="http://schemas.microsoft.com/office/drawing/2014/main" id="{BECF88C4-19D1-47CB-914B-075DD3A93BAC}"/>
              </a:ext>
            </a:extLst>
          </p:cNvPr>
          <p:cNvSpPr>
            <a:spLocks noGrp="1"/>
          </p:cNvSpPr>
          <p:nvPr>
            <p:ph type="title"/>
          </p:nvPr>
        </p:nvSpPr>
        <p:spPr/>
        <p:txBody>
          <a:bodyPr/>
          <a:lstStyle/>
          <a:p>
            <a:r>
              <a:rPr lang="en-GB" dirty="0"/>
              <a:t>The business case for energy efficiency</a:t>
            </a:r>
          </a:p>
        </p:txBody>
      </p:sp>
      <p:sp>
        <p:nvSpPr>
          <p:cNvPr id="5" name="Subtitle 4">
            <a:extLst>
              <a:ext uri="{FF2B5EF4-FFF2-40B4-BE49-F238E27FC236}">
                <a16:creationId xmlns:a16="http://schemas.microsoft.com/office/drawing/2014/main" id="{20BCD8D8-C12E-40D3-A4DC-0FC3FACAF467}"/>
              </a:ext>
            </a:extLst>
          </p:cNvPr>
          <p:cNvSpPr>
            <a:spLocks noGrp="1"/>
          </p:cNvSpPr>
          <p:nvPr>
            <p:ph type="subTitle" idx="1"/>
          </p:nvPr>
        </p:nvSpPr>
        <p:spPr/>
        <p:txBody>
          <a:bodyPr/>
          <a:lstStyle/>
          <a:p>
            <a:r>
              <a:rPr lang="en-GB" dirty="0"/>
              <a:t>Emissions avoided as a result of IEA’s </a:t>
            </a:r>
            <a:r>
              <a:rPr lang="en-GB" i="1" dirty="0"/>
              <a:t>Sustainable Recovery Plan</a:t>
            </a:r>
          </a:p>
        </p:txBody>
      </p:sp>
      <p:sp>
        <p:nvSpPr>
          <p:cNvPr id="10" name="Slide Number Placeholder 2">
            <a:extLst>
              <a:ext uri="{FF2B5EF4-FFF2-40B4-BE49-F238E27FC236}">
                <a16:creationId xmlns:a16="http://schemas.microsoft.com/office/drawing/2014/main" id="{A2E29958-0525-4353-8225-43B1D1E9ECC3}"/>
              </a:ext>
            </a:extLst>
          </p:cNvPr>
          <p:cNvSpPr>
            <a:spLocks noGrp="1"/>
          </p:cNvSpPr>
          <p:nvPr>
            <p:ph type="sldNum" sz="quarter" idx="12"/>
          </p:nvPr>
        </p:nvSpPr>
        <p:spPr>
          <a:xfrm>
            <a:off x="8878328" y="4869656"/>
            <a:ext cx="265671" cy="273844"/>
          </a:xfrm>
        </p:spPr>
        <p:txBody>
          <a:bodyPr/>
          <a:lstStyle/>
          <a:p>
            <a:fld id="{D209C6F7-3311-4A51-91D2-C6AA7AB1F99B}" type="slidenum">
              <a:rPr lang="en-GB" smtClean="0"/>
              <a:pPr/>
              <a:t>15</a:t>
            </a:fld>
            <a:endParaRPr lang="en-GB" dirty="0"/>
          </a:p>
        </p:txBody>
      </p:sp>
      <p:pic>
        <p:nvPicPr>
          <p:cNvPr id="7" name="Picture 6">
            <a:extLst>
              <a:ext uri="{FF2B5EF4-FFF2-40B4-BE49-F238E27FC236}">
                <a16:creationId xmlns:a16="http://schemas.microsoft.com/office/drawing/2014/main" id="{7D7A280A-D396-42AF-9617-E713EBFF4341}"/>
              </a:ext>
            </a:extLst>
          </p:cNvPr>
          <p:cNvPicPr>
            <a:picLocks noChangeAspect="1"/>
          </p:cNvPicPr>
          <p:nvPr/>
        </p:nvPicPr>
        <p:blipFill>
          <a:blip r:embed="rId3"/>
          <a:stretch>
            <a:fillRect/>
          </a:stretch>
        </p:blipFill>
        <p:spPr>
          <a:xfrm>
            <a:off x="1511299" y="1585720"/>
            <a:ext cx="7329231" cy="3143034"/>
          </a:xfrm>
          <a:prstGeom prst="rect">
            <a:avLst/>
          </a:prstGeom>
        </p:spPr>
      </p:pic>
      <p:sp>
        <p:nvSpPr>
          <p:cNvPr id="8" name="Footer Placeholder 4">
            <a:extLst>
              <a:ext uri="{FF2B5EF4-FFF2-40B4-BE49-F238E27FC236}">
                <a16:creationId xmlns:a16="http://schemas.microsoft.com/office/drawing/2014/main" id="{91E7C564-B73F-405E-9833-624AF944C9CA}"/>
              </a:ext>
            </a:extLst>
          </p:cNvPr>
          <p:cNvSpPr txBox="1">
            <a:spLocks/>
          </p:cNvSpPr>
          <p:nvPr/>
        </p:nvSpPr>
        <p:spPr>
          <a:xfrm>
            <a:off x="87474" y="4832350"/>
            <a:ext cx="7345363" cy="3111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sz="1100" dirty="0"/>
              <a:t>Source: International Energy Agency; Sustainable Recovery; June 2020 </a:t>
            </a:r>
          </a:p>
        </p:txBody>
      </p:sp>
      <p:pic>
        <p:nvPicPr>
          <p:cNvPr id="11" name="Picture 10">
            <a:extLst>
              <a:ext uri="{FF2B5EF4-FFF2-40B4-BE49-F238E27FC236}">
                <a16:creationId xmlns:a16="http://schemas.microsoft.com/office/drawing/2014/main" id="{E458328B-6D48-4FE7-91DB-05F991D476C6}"/>
              </a:ext>
            </a:extLst>
          </p:cNvPr>
          <p:cNvPicPr>
            <a:picLocks noChangeAspect="1"/>
          </p:cNvPicPr>
          <p:nvPr/>
        </p:nvPicPr>
        <p:blipFill>
          <a:blip r:embed="rId4"/>
          <a:stretch>
            <a:fillRect/>
          </a:stretch>
        </p:blipFill>
        <p:spPr>
          <a:xfrm>
            <a:off x="270819" y="361150"/>
            <a:ext cx="811064" cy="499462"/>
          </a:xfrm>
          <a:prstGeom prst="rect">
            <a:avLst/>
          </a:prstGeom>
        </p:spPr>
      </p:pic>
      <p:pic>
        <p:nvPicPr>
          <p:cNvPr id="12" name="Picture 11">
            <a:extLst>
              <a:ext uri="{FF2B5EF4-FFF2-40B4-BE49-F238E27FC236}">
                <a16:creationId xmlns:a16="http://schemas.microsoft.com/office/drawing/2014/main" id="{7E270280-8771-47D7-BC8F-D63461B11F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1049363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14AAE-F3EE-4C51-AF43-606429A8BAA7}"/>
              </a:ext>
            </a:extLst>
          </p:cNvPr>
          <p:cNvSpPr>
            <a:spLocks noGrp="1"/>
          </p:cNvSpPr>
          <p:nvPr>
            <p:ph type="sldNum" sz="quarter" idx="12"/>
          </p:nvPr>
        </p:nvSpPr>
        <p:spPr/>
        <p:txBody>
          <a:bodyPr/>
          <a:lstStyle/>
          <a:p>
            <a:fld id="{D209C6F7-3311-4A51-91D2-C6AA7AB1F99B}" type="slidenum">
              <a:rPr lang="en-GB" smtClean="0"/>
              <a:pPr/>
              <a:t>16</a:t>
            </a:fld>
            <a:endParaRPr lang="en-GB" dirty="0"/>
          </a:p>
        </p:txBody>
      </p:sp>
      <p:sp>
        <p:nvSpPr>
          <p:cNvPr id="6" name="Title 5">
            <a:extLst>
              <a:ext uri="{FF2B5EF4-FFF2-40B4-BE49-F238E27FC236}">
                <a16:creationId xmlns:a16="http://schemas.microsoft.com/office/drawing/2014/main" id="{03DDADD0-D181-4AEE-9BF5-283E4BA8FDEC}"/>
              </a:ext>
            </a:extLst>
          </p:cNvPr>
          <p:cNvSpPr>
            <a:spLocks noGrp="1"/>
          </p:cNvSpPr>
          <p:nvPr>
            <p:ph type="title"/>
          </p:nvPr>
        </p:nvSpPr>
        <p:spPr/>
        <p:txBody>
          <a:bodyPr/>
          <a:lstStyle/>
          <a:p>
            <a:r>
              <a:rPr lang="en-GB" dirty="0"/>
              <a:t>Sector Insights</a:t>
            </a:r>
            <a:br>
              <a:rPr lang="en-GB" dirty="0"/>
            </a:br>
            <a:r>
              <a:rPr lang="en-GB" sz="2000" dirty="0"/>
              <a:t>Energy use in F&amp;B Sector </a:t>
            </a:r>
            <a:endParaRPr lang="en-GB" dirty="0"/>
          </a:p>
        </p:txBody>
      </p:sp>
      <p:graphicFrame>
        <p:nvGraphicFramePr>
          <p:cNvPr id="12" name="Diagram 11">
            <a:extLst>
              <a:ext uri="{FF2B5EF4-FFF2-40B4-BE49-F238E27FC236}">
                <a16:creationId xmlns:a16="http://schemas.microsoft.com/office/drawing/2014/main" id="{7FD03E0E-9FE8-49E5-B5C2-B765AE82DEDE}"/>
              </a:ext>
            </a:extLst>
          </p:cNvPr>
          <p:cNvGraphicFramePr/>
          <p:nvPr/>
        </p:nvGraphicFramePr>
        <p:xfrm>
          <a:off x="1188155" y="1312132"/>
          <a:ext cx="3431258" cy="369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Diagram 17">
            <a:extLst>
              <a:ext uri="{FF2B5EF4-FFF2-40B4-BE49-F238E27FC236}">
                <a16:creationId xmlns:a16="http://schemas.microsoft.com/office/drawing/2014/main" id="{3D54289D-2857-4B16-96C2-0B2D0DC03710}"/>
              </a:ext>
            </a:extLst>
          </p:cNvPr>
          <p:cNvGraphicFramePr/>
          <p:nvPr/>
        </p:nvGraphicFramePr>
        <p:xfrm>
          <a:off x="5502770" y="1240790"/>
          <a:ext cx="2759316" cy="1839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TextBox 18">
            <a:extLst>
              <a:ext uri="{FF2B5EF4-FFF2-40B4-BE49-F238E27FC236}">
                <a16:creationId xmlns:a16="http://schemas.microsoft.com/office/drawing/2014/main" id="{5EF9F255-FA91-4F8B-846D-08A95FCAD8AB}"/>
              </a:ext>
            </a:extLst>
          </p:cNvPr>
          <p:cNvSpPr txBox="1"/>
          <p:nvPr/>
        </p:nvSpPr>
        <p:spPr>
          <a:xfrm>
            <a:off x="1069622" y="1004355"/>
            <a:ext cx="3431258" cy="307777"/>
          </a:xfrm>
          <a:prstGeom prst="rect">
            <a:avLst/>
          </a:prstGeom>
          <a:noFill/>
        </p:spPr>
        <p:txBody>
          <a:bodyPr wrap="square" rtlCol="0">
            <a:spAutoFit/>
          </a:bodyPr>
          <a:lstStyle/>
          <a:p>
            <a:pPr algn="ctr">
              <a:buClr>
                <a:schemeClr val="accent4"/>
              </a:buClr>
            </a:pPr>
            <a:r>
              <a:rPr lang="en-GB" sz="1400" b="1" dirty="0"/>
              <a:t>COMMON PROCESSES</a:t>
            </a:r>
          </a:p>
        </p:txBody>
      </p:sp>
      <p:sp>
        <p:nvSpPr>
          <p:cNvPr id="20" name="TextBox 19">
            <a:extLst>
              <a:ext uri="{FF2B5EF4-FFF2-40B4-BE49-F238E27FC236}">
                <a16:creationId xmlns:a16="http://schemas.microsoft.com/office/drawing/2014/main" id="{294ECA94-A687-4B52-9B50-6FCE7A600481}"/>
              </a:ext>
            </a:extLst>
          </p:cNvPr>
          <p:cNvSpPr txBox="1"/>
          <p:nvPr/>
        </p:nvSpPr>
        <p:spPr>
          <a:xfrm>
            <a:off x="5184422" y="1004354"/>
            <a:ext cx="3431258" cy="307777"/>
          </a:xfrm>
          <a:prstGeom prst="rect">
            <a:avLst/>
          </a:prstGeom>
          <a:noFill/>
        </p:spPr>
        <p:txBody>
          <a:bodyPr wrap="square" rtlCol="0">
            <a:spAutoFit/>
          </a:bodyPr>
          <a:lstStyle/>
          <a:p>
            <a:pPr algn="ctr">
              <a:buClr>
                <a:schemeClr val="accent4"/>
              </a:buClr>
            </a:pPr>
            <a:r>
              <a:rPr lang="en-GB" sz="1400" b="1" dirty="0"/>
              <a:t>COMMON SYSTEMS</a:t>
            </a:r>
          </a:p>
        </p:txBody>
      </p:sp>
      <p:cxnSp>
        <p:nvCxnSpPr>
          <p:cNvPr id="21" name="Straight Connector 20">
            <a:extLst>
              <a:ext uri="{FF2B5EF4-FFF2-40B4-BE49-F238E27FC236}">
                <a16:creationId xmlns:a16="http://schemas.microsoft.com/office/drawing/2014/main" id="{9E1B986A-4CE4-44B7-900C-E224D38E210B}"/>
              </a:ext>
            </a:extLst>
          </p:cNvPr>
          <p:cNvCxnSpPr/>
          <p:nvPr/>
        </p:nvCxnSpPr>
        <p:spPr>
          <a:xfrm>
            <a:off x="4937760" y="1493520"/>
            <a:ext cx="0" cy="2994660"/>
          </a:xfrm>
          <a:prstGeom prst="line">
            <a:avLst/>
          </a:prstGeom>
        </p:spPr>
        <p:style>
          <a:lnRef idx="3">
            <a:schemeClr val="accent1"/>
          </a:lnRef>
          <a:fillRef idx="0">
            <a:schemeClr val="accent1"/>
          </a:fillRef>
          <a:effectRef idx="2">
            <a:schemeClr val="accent1"/>
          </a:effectRef>
          <a:fontRef idx="minor">
            <a:schemeClr val="tx1"/>
          </a:fontRef>
        </p:style>
      </p:cxnSp>
      <p:pic>
        <p:nvPicPr>
          <p:cNvPr id="24" name="Picture 23">
            <a:extLst>
              <a:ext uri="{FF2B5EF4-FFF2-40B4-BE49-F238E27FC236}">
                <a16:creationId xmlns:a16="http://schemas.microsoft.com/office/drawing/2014/main" id="{C152A909-8318-4B27-8D8E-EBB1F01319BD}"/>
              </a:ext>
            </a:extLst>
          </p:cNvPr>
          <p:cNvPicPr>
            <a:picLocks noChangeAspect="1"/>
          </p:cNvPicPr>
          <p:nvPr/>
        </p:nvPicPr>
        <p:blipFill>
          <a:blip r:embed="rId12"/>
          <a:stretch>
            <a:fillRect/>
          </a:stretch>
        </p:blipFill>
        <p:spPr>
          <a:xfrm rot="943711">
            <a:off x="6459650" y="3202812"/>
            <a:ext cx="1117469" cy="154816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4D902FE-D09A-40F6-A3C4-87EE36A8D40E}"/>
              </a:ext>
            </a:extLst>
          </p:cNvPr>
          <p:cNvPicPr>
            <a:picLocks noChangeAspect="1"/>
          </p:cNvPicPr>
          <p:nvPr/>
        </p:nvPicPr>
        <p:blipFill>
          <a:blip r:embed="rId13"/>
          <a:stretch>
            <a:fillRect/>
          </a:stretch>
        </p:blipFill>
        <p:spPr>
          <a:xfrm>
            <a:off x="270819" y="361150"/>
            <a:ext cx="811064" cy="499462"/>
          </a:xfrm>
          <a:prstGeom prst="rect">
            <a:avLst/>
          </a:prstGeom>
        </p:spPr>
      </p:pic>
      <p:pic>
        <p:nvPicPr>
          <p:cNvPr id="13" name="Picture 12">
            <a:extLst>
              <a:ext uri="{FF2B5EF4-FFF2-40B4-BE49-F238E27FC236}">
                <a16:creationId xmlns:a16="http://schemas.microsoft.com/office/drawing/2014/main" id="{97456D85-6919-4D6A-93DB-54DAC32B6DC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1323154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5A14F4-BC99-4E5D-B4E7-AF300B31C715}"/>
              </a:ext>
            </a:extLst>
          </p:cNvPr>
          <p:cNvSpPr>
            <a:spLocks noGrp="1"/>
          </p:cNvSpPr>
          <p:nvPr>
            <p:ph type="sldNum" sz="quarter" idx="12"/>
          </p:nvPr>
        </p:nvSpPr>
        <p:spPr/>
        <p:txBody>
          <a:bodyPr/>
          <a:lstStyle/>
          <a:p>
            <a:fld id="{D209C6F7-3311-4A51-91D2-C6AA7AB1F99B}" type="slidenum">
              <a:rPr lang="en-GB" smtClean="0"/>
              <a:pPr/>
              <a:t>17</a:t>
            </a:fld>
            <a:endParaRPr lang="en-GB" dirty="0"/>
          </a:p>
        </p:txBody>
      </p:sp>
      <p:sp>
        <p:nvSpPr>
          <p:cNvPr id="6" name="Title 5">
            <a:extLst>
              <a:ext uri="{FF2B5EF4-FFF2-40B4-BE49-F238E27FC236}">
                <a16:creationId xmlns:a16="http://schemas.microsoft.com/office/drawing/2014/main" id="{0BDAB6DC-9BE4-4463-AA7C-017FE43A896A}"/>
              </a:ext>
            </a:extLst>
          </p:cNvPr>
          <p:cNvSpPr>
            <a:spLocks noGrp="1"/>
          </p:cNvSpPr>
          <p:nvPr>
            <p:ph type="title"/>
          </p:nvPr>
        </p:nvSpPr>
        <p:spPr>
          <a:xfrm>
            <a:off x="1441851" y="262901"/>
            <a:ext cx="7346247" cy="644010"/>
          </a:xfrm>
        </p:spPr>
        <p:txBody>
          <a:bodyPr/>
          <a:lstStyle/>
          <a:p>
            <a:r>
              <a:rPr lang="en-GB" dirty="0"/>
              <a:t>Market Insights </a:t>
            </a:r>
            <a:br>
              <a:rPr lang="en-GB" dirty="0"/>
            </a:br>
            <a:r>
              <a:rPr lang="en-GB" sz="2000" dirty="0"/>
              <a:t>Status of Energy Efficiency in Myanmar </a:t>
            </a:r>
            <a:endParaRPr lang="en-GB" dirty="0"/>
          </a:p>
        </p:txBody>
      </p:sp>
      <p:sp>
        <p:nvSpPr>
          <p:cNvPr id="7" name="Rectangle 6">
            <a:extLst>
              <a:ext uri="{FF2B5EF4-FFF2-40B4-BE49-F238E27FC236}">
                <a16:creationId xmlns:a16="http://schemas.microsoft.com/office/drawing/2014/main" id="{ADE6E0C4-9FB8-4804-9196-7173918F3EEF}"/>
              </a:ext>
            </a:extLst>
          </p:cNvPr>
          <p:cNvSpPr/>
          <p:nvPr/>
        </p:nvSpPr>
        <p:spPr>
          <a:xfrm>
            <a:off x="408578" y="1209294"/>
            <a:ext cx="2357481" cy="9032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dirty="0"/>
              <a:t>Energy Efficiency is a new concept for most companies</a:t>
            </a:r>
          </a:p>
        </p:txBody>
      </p:sp>
      <p:sp>
        <p:nvSpPr>
          <p:cNvPr id="8" name="Rectangle 7">
            <a:extLst>
              <a:ext uri="{FF2B5EF4-FFF2-40B4-BE49-F238E27FC236}">
                <a16:creationId xmlns:a16="http://schemas.microsoft.com/office/drawing/2014/main" id="{096865F9-7DD0-492C-8F1A-EF74C86A0B1C}"/>
              </a:ext>
            </a:extLst>
          </p:cNvPr>
          <p:cNvSpPr/>
          <p:nvPr/>
        </p:nvSpPr>
        <p:spPr>
          <a:xfrm>
            <a:off x="408578" y="2393443"/>
            <a:ext cx="2357481" cy="6700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dirty="0"/>
              <a:t>Tracking Energy Use is not widely adopted </a:t>
            </a:r>
          </a:p>
        </p:txBody>
      </p:sp>
      <p:sp>
        <p:nvSpPr>
          <p:cNvPr id="9" name="Rectangle 8">
            <a:extLst>
              <a:ext uri="{FF2B5EF4-FFF2-40B4-BE49-F238E27FC236}">
                <a16:creationId xmlns:a16="http://schemas.microsoft.com/office/drawing/2014/main" id="{BB574944-73D5-4D96-82A6-310E893279D0}"/>
              </a:ext>
            </a:extLst>
          </p:cNvPr>
          <p:cNvSpPr/>
          <p:nvPr/>
        </p:nvSpPr>
        <p:spPr>
          <a:xfrm>
            <a:off x="2948940" y="1264432"/>
            <a:ext cx="5786482" cy="954107"/>
          </a:xfrm>
          <a:prstGeom prst="rect">
            <a:avLst/>
          </a:prstGeom>
        </p:spPr>
        <p:txBody>
          <a:bodyPr wrap="square">
            <a:spAutoFit/>
          </a:bodyPr>
          <a:lstStyle/>
          <a:p>
            <a:pPr algn="just"/>
            <a:r>
              <a:rPr lang="en-GB" sz="1400" dirty="0">
                <a:solidFill>
                  <a:schemeClr val="bg2">
                    <a:lumMod val="25000"/>
                  </a:schemeClr>
                </a:solidFill>
              </a:rPr>
              <a:t>Energy Efficiency (EE) is a relatively new concept in Myanmar, especially among SMEs. Energy Management Systems are not typically in place and the narrative around benefits of EE to a company and to the country is still developing.</a:t>
            </a:r>
          </a:p>
        </p:txBody>
      </p:sp>
      <p:sp>
        <p:nvSpPr>
          <p:cNvPr id="10" name="Rectangle 9">
            <a:extLst>
              <a:ext uri="{FF2B5EF4-FFF2-40B4-BE49-F238E27FC236}">
                <a16:creationId xmlns:a16="http://schemas.microsoft.com/office/drawing/2014/main" id="{541343D9-2219-4522-B2CA-9005620EC0A3}"/>
              </a:ext>
            </a:extLst>
          </p:cNvPr>
          <p:cNvSpPr/>
          <p:nvPr/>
        </p:nvSpPr>
        <p:spPr>
          <a:xfrm>
            <a:off x="2948940" y="2440627"/>
            <a:ext cx="5786482" cy="738664"/>
          </a:xfrm>
          <a:prstGeom prst="rect">
            <a:avLst/>
          </a:prstGeom>
        </p:spPr>
        <p:txBody>
          <a:bodyPr wrap="square">
            <a:spAutoFit/>
          </a:bodyPr>
          <a:lstStyle/>
          <a:p>
            <a:pPr algn="just"/>
            <a:r>
              <a:rPr lang="en-GB" sz="1400" dirty="0">
                <a:solidFill>
                  <a:schemeClr val="bg2">
                    <a:lumMod val="25000"/>
                  </a:schemeClr>
                </a:solidFill>
              </a:rPr>
              <a:t>Energy consumption is not something that is closely metered, monitored and reported – companies typically don’t maintain or analyse records of electricity use. </a:t>
            </a:r>
          </a:p>
        </p:txBody>
      </p:sp>
      <p:sp>
        <p:nvSpPr>
          <p:cNvPr id="11" name="Rectangle 10">
            <a:extLst>
              <a:ext uri="{FF2B5EF4-FFF2-40B4-BE49-F238E27FC236}">
                <a16:creationId xmlns:a16="http://schemas.microsoft.com/office/drawing/2014/main" id="{DE39D8F8-F728-492E-9C73-EE9B7E209784}"/>
              </a:ext>
            </a:extLst>
          </p:cNvPr>
          <p:cNvSpPr/>
          <p:nvPr/>
        </p:nvSpPr>
        <p:spPr>
          <a:xfrm>
            <a:off x="408578" y="3357590"/>
            <a:ext cx="2357481" cy="6700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dirty="0"/>
              <a:t>Energy Audits are rare for SMEs  </a:t>
            </a:r>
          </a:p>
        </p:txBody>
      </p:sp>
      <p:sp>
        <p:nvSpPr>
          <p:cNvPr id="12" name="Rectangle 11">
            <a:extLst>
              <a:ext uri="{FF2B5EF4-FFF2-40B4-BE49-F238E27FC236}">
                <a16:creationId xmlns:a16="http://schemas.microsoft.com/office/drawing/2014/main" id="{32ECBCBD-C871-49A0-BAB9-169133668370}"/>
              </a:ext>
            </a:extLst>
          </p:cNvPr>
          <p:cNvSpPr/>
          <p:nvPr/>
        </p:nvSpPr>
        <p:spPr>
          <a:xfrm>
            <a:off x="2948940" y="3401378"/>
            <a:ext cx="5786482" cy="523220"/>
          </a:xfrm>
          <a:prstGeom prst="rect">
            <a:avLst/>
          </a:prstGeom>
        </p:spPr>
        <p:txBody>
          <a:bodyPr wrap="square">
            <a:spAutoFit/>
          </a:bodyPr>
          <a:lstStyle/>
          <a:p>
            <a:pPr algn="just"/>
            <a:r>
              <a:rPr lang="en-GB" sz="1400" dirty="0">
                <a:solidFill>
                  <a:schemeClr val="bg2">
                    <a:lumMod val="25000"/>
                  </a:schemeClr>
                </a:solidFill>
              </a:rPr>
              <a:t>Large food manufacturing companies are known to hire international energy auditors. Meanwhile, SMEs don’t usually engage energy auditors.</a:t>
            </a:r>
          </a:p>
        </p:txBody>
      </p:sp>
      <p:sp>
        <p:nvSpPr>
          <p:cNvPr id="13" name="Rectangle 12">
            <a:extLst>
              <a:ext uri="{FF2B5EF4-FFF2-40B4-BE49-F238E27FC236}">
                <a16:creationId xmlns:a16="http://schemas.microsoft.com/office/drawing/2014/main" id="{E666C185-D881-4B4B-9AC1-593C84D08688}"/>
              </a:ext>
            </a:extLst>
          </p:cNvPr>
          <p:cNvSpPr/>
          <p:nvPr/>
        </p:nvSpPr>
        <p:spPr>
          <a:xfrm>
            <a:off x="408577" y="4256725"/>
            <a:ext cx="2357481" cy="67007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dirty="0"/>
              <a:t>Low demand for ESCO services </a:t>
            </a:r>
          </a:p>
        </p:txBody>
      </p:sp>
      <p:sp>
        <p:nvSpPr>
          <p:cNvPr id="14" name="Rectangle 13">
            <a:extLst>
              <a:ext uri="{FF2B5EF4-FFF2-40B4-BE49-F238E27FC236}">
                <a16:creationId xmlns:a16="http://schemas.microsoft.com/office/drawing/2014/main" id="{E5C1F170-6977-4DAF-B931-6BF1CC24D0C1}"/>
              </a:ext>
            </a:extLst>
          </p:cNvPr>
          <p:cNvSpPr/>
          <p:nvPr/>
        </p:nvSpPr>
        <p:spPr>
          <a:xfrm>
            <a:off x="2928952" y="4222428"/>
            <a:ext cx="5786482" cy="738664"/>
          </a:xfrm>
          <a:prstGeom prst="rect">
            <a:avLst/>
          </a:prstGeom>
        </p:spPr>
        <p:txBody>
          <a:bodyPr wrap="square">
            <a:spAutoFit/>
          </a:bodyPr>
          <a:lstStyle/>
          <a:p>
            <a:pPr algn="just"/>
            <a:r>
              <a:rPr lang="en-GB" sz="1400" dirty="0">
                <a:solidFill>
                  <a:schemeClr val="bg2">
                    <a:lumMod val="25000"/>
                  </a:schemeClr>
                </a:solidFill>
              </a:rPr>
              <a:t>Few Energy Service Companies (ESCOs) are active in Myanmar due to low demand for their offerings.  Many companies are reluctant to invite external parties into their factories and facilities. </a:t>
            </a:r>
          </a:p>
        </p:txBody>
      </p:sp>
      <p:pic>
        <p:nvPicPr>
          <p:cNvPr id="16" name="Picture 15">
            <a:extLst>
              <a:ext uri="{FF2B5EF4-FFF2-40B4-BE49-F238E27FC236}">
                <a16:creationId xmlns:a16="http://schemas.microsoft.com/office/drawing/2014/main" id="{AD0163E6-92C0-4E44-8C1D-9AA3D0B443D2}"/>
              </a:ext>
            </a:extLst>
          </p:cNvPr>
          <p:cNvPicPr>
            <a:picLocks noChangeAspect="1"/>
          </p:cNvPicPr>
          <p:nvPr/>
        </p:nvPicPr>
        <p:blipFill>
          <a:blip r:embed="rId2"/>
          <a:stretch>
            <a:fillRect/>
          </a:stretch>
        </p:blipFill>
        <p:spPr>
          <a:xfrm>
            <a:off x="270819" y="361150"/>
            <a:ext cx="811064" cy="499462"/>
          </a:xfrm>
          <a:prstGeom prst="rect">
            <a:avLst/>
          </a:prstGeom>
        </p:spPr>
      </p:pic>
      <p:pic>
        <p:nvPicPr>
          <p:cNvPr id="17" name="Picture 16">
            <a:extLst>
              <a:ext uri="{FF2B5EF4-FFF2-40B4-BE49-F238E27FC236}">
                <a16:creationId xmlns:a16="http://schemas.microsoft.com/office/drawing/2014/main" id="{EEA9B05B-8FF6-433F-B952-10C7500FE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1717479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589EB1-3B32-40CD-BEB1-51BDC57C0511}"/>
              </a:ext>
            </a:extLst>
          </p:cNvPr>
          <p:cNvSpPr>
            <a:spLocks noGrp="1"/>
          </p:cNvSpPr>
          <p:nvPr>
            <p:ph type="sldNum" sz="quarter" idx="12"/>
          </p:nvPr>
        </p:nvSpPr>
        <p:spPr/>
        <p:txBody>
          <a:bodyPr/>
          <a:lstStyle/>
          <a:p>
            <a:fld id="{D209C6F7-3311-4A51-91D2-C6AA7AB1F99B}" type="slidenum">
              <a:rPr lang="en-GB" smtClean="0"/>
              <a:pPr/>
              <a:t>18</a:t>
            </a:fld>
            <a:endParaRPr lang="en-GB" dirty="0"/>
          </a:p>
        </p:txBody>
      </p:sp>
      <p:sp>
        <p:nvSpPr>
          <p:cNvPr id="6" name="Title 5">
            <a:extLst>
              <a:ext uri="{FF2B5EF4-FFF2-40B4-BE49-F238E27FC236}">
                <a16:creationId xmlns:a16="http://schemas.microsoft.com/office/drawing/2014/main" id="{EB254C56-EAC4-4CF6-9B42-8C82BA2E85B4}"/>
              </a:ext>
            </a:extLst>
          </p:cNvPr>
          <p:cNvSpPr>
            <a:spLocks noGrp="1"/>
          </p:cNvSpPr>
          <p:nvPr>
            <p:ph type="title"/>
          </p:nvPr>
        </p:nvSpPr>
        <p:spPr>
          <a:xfrm>
            <a:off x="1532081" y="271466"/>
            <a:ext cx="7346247" cy="644010"/>
          </a:xfrm>
        </p:spPr>
        <p:txBody>
          <a:bodyPr/>
          <a:lstStyle/>
          <a:p>
            <a:r>
              <a:rPr lang="en-GB" dirty="0"/>
              <a:t>Market Insights</a:t>
            </a:r>
            <a:br>
              <a:rPr lang="en-GB" dirty="0"/>
            </a:br>
            <a:r>
              <a:rPr lang="en-GB" sz="2000" dirty="0"/>
              <a:t>Energy Savings Potential in Myanmar’s F&amp;B Sector </a:t>
            </a:r>
            <a:endParaRPr lang="en-GB" dirty="0"/>
          </a:p>
        </p:txBody>
      </p:sp>
      <p:sp>
        <p:nvSpPr>
          <p:cNvPr id="8" name="Rectangle 7">
            <a:extLst>
              <a:ext uri="{FF2B5EF4-FFF2-40B4-BE49-F238E27FC236}">
                <a16:creationId xmlns:a16="http://schemas.microsoft.com/office/drawing/2014/main" id="{944EEC51-9A8C-44F2-87BA-917A76F71720}"/>
              </a:ext>
            </a:extLst>
          </p:cNvPr>
          <p:cNvSpPr/>
          <p:nvPr/>
        </p:nvSpPr>
        <p:spPr>
          <a:xfrm>
            <a:off x="0" y="1280160"/>
            <a:ext cx="9143999" cy="8343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r>
              <a:rPr lang="en-GB" sz="1600" dirty="0">
                <a:solidFill>
                  <a:srgbClr val="000000"/>
                </a:solidFill>
                <a:latin typeface="Calibri" panose="020F0502020204030204" pitchFamily="34" charset="0"/>
                <a:ea typeface="SimSun" panose="02010600030101010101" pitchFamily="2" charset="-122"/>
                <a:cs typeface="Times New Roman" panose="02020603050405020304" pitchFamily="18" charset="0"/>
              </a:rPr>
              <a:t>Food processing (particularly sugar and rice mills) requires high electrical and thermal demands. For sugar mills this is particularly focused on thermal energy, whilst for rice mills the main energy load is electrical. Many rice mills operate aged processing systems leading to quality losses of 15-20%, as well as quantity loss.</a:t>
            </a:r>
            <a:endParaRPr lang="en-GB" sz="1600" dirty="0">
              <a:latin typeface="Arial" panose="020B0604020202020204" pitchFamily="34" charset="0"/>
              <a:ea typeface="SimSun" panose="02010600030101010101" pitchFamily="2" charset="-122"/>
              <a:cs typeface="Times New Roman" panose="02020603050405020304" pitchFamily="18" charset="0"/>
            </a:endParaRPr>
          </a:p>
          <a:p>
            <a:pPr algn="just"/>
            <a:endParaRPr lang="en-GB" sz="1600" dirty="0" err="1"/>
          </a:p>
        </p:txBody>
      </p:sp>
      <p:graphicFrame>
        <p:nvGraphicFramePr>
          <p:cNvPr id="10" name="Table 9">
            <a:extLst>
              <a:ext uri="{FF2B5EF4-FFF2-40B4-BE49-F238E27FC236}">
                <a16:creationId xmlns:a16="http://schemas.microsoft.com/office/drawing/2014/main" id="{8D339EF4-92B0-48DD-9A12-A7F805F93B42}"/>
              </a:ext>
            </a:extLst>
          </p:cNvPr>
          <p:cNvGraphicFramePr>
            <a:graphicFrameLocks noGrp="1"/>
          </p:cNvGraphicFramePr>
          <p:nvPr>
            <p:extLst>
              <p:ext uri="{D42A27DB-BD31-4B8C-83A1-F6EECF244321}">
                <p14:modId xmlns:p14="http://schemas.microsoft.com/office/powerpoint/2010/main" val="4058133808"/>
              </p:ext>
            </p:extLst>
          </p:nvPr>
        </p:nvGraphicFramePr>
        <p:xfrm>
          <a:off x="758190" y="2571750"/>
          <a:ext cx="7837170" cy="2259330"/>
        </p:xfrm>
        <a:graphic>
          <a:graphicData uri="http://schemas.openxmlformats.org/drawingml/2006/table">
            <a:tbl>
              <a:tblPr firstRow="1" bandRow="1">
                <a:tableStyleId>{6E25E649-3F16-4E02-A733-19D2CDBF48F0}</a:tableStyleId>
              </a:tblPr>
              <a:tblGrid>
                <a:gridCol w="1567434">
                  <a:extLst>
                    <a:ext uri="{9D8B030D-6E8A-4147-A177-3AD203B41FA5}">
                      <a16:colId xmlns:a16="http://schemas.microsoft.com/office/drawing/2014/main" val="3646247643"/>
                    </a:ext>
                  </a:extLst>
                </a:gridCol>
                <a:gridCol w="1567434">
                  <a:extLst>
                    <a:ext uri="{9D8B030D-6E8A-4147-A177-3AD203B41FA5}">
                      <a16:colId xmlns:a16="http://schemas.microsoft.com/office/drawing/2014/main" val="541618880"/>
                    </a:ext>
                  </a:extLst>
                </a:gridCol>
                <a:gridCol w="1567434">
                  <a:extLst>
                    <a:ext uri="{9D8B030D-6E8A-4147-A177-3AD203B41FA5}">
                      <a16:colId xmlns:a16="http://schemas.microsoft.com/office/drawing/2014/main" val="3851582135"/>
                    </a:ext>
                  </a:extLst>
                </a:gridCol>
                <a:gridCol w="1567434">
                  <a:extLst>
                    <a:ext uri="{9D8B030D-6E8A-4147-A177-3AD203B41FA5}">
                      <a16:colId xmlns:a16="http://schemas.microsoft.com/office/drawing/2014/main" val="976013113"/>
                    </a:ext>
                  </a:extLst>
                </a:gridCol>
                <a:gridCol w="1567434">
                  <a:extLst>
                    <a:ext uri="{9D8B030D-6E8A-4147-A177-3AD203B41FA5}">
                      <a16:colId xmlns:a16="http://schemas.microsoft.com/office/drawing/2014/main" val="3995832612"/>
                    </a:ext>
                  </a:extLst>
                </a:gridCol>
              </a:tblGrid>
              <a:tr h="374650">
                <a:tc rowSpan="2">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gridSpan="3">
                  <a:txBody>
                    <a:bodyPr/>
                    <a:lstStyle/>
                    <a:p>
                      <a:pPr algn="ctr"/>
                      <a:r>
                        <a:rPr lang="en-GB" dirty="0">
                          <a:solidFill>
                            <a:schemeClr val="bg1"/>
                          </a:solidFill>
                        </a:rPr>
                        <a:t>Energy Savings Potential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hMerge="1">
                  <a:txBody>
                    <a:bodyPr/>
                    <a:lstStyle/>
                    <a:p>
                      <a:endParaRPr lang="en-GB" dirty="0"/>
                    </a:p>
                  </a:txBody>
                  <a:tcPr/>
                </a:tc>
                <a:tc hMerge="1">
                  <a:txBody>
                    <a:bodyPr/>
                    <a:lstStyle/>
                    <a:p>
                      <a:endParaRPr lang="en-GB" dirty="0"/>
                    </a:p>
                  </a:txBody>
                  <a:tcPr/>
                </a:tc>
                <a:tc rowSpan="2">
                  <a:txBody>
                    <a:bodyPr/>
                    <a:lstStyle/>
                    <a:p>
                      <a:pPr algn="ctr"/>
                      <a:r>
                        <a:rPr lang="en-GB" dirty="0"/>
                        <a:t>Energy Efficiency Technologies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160815298"/>
                  </a:ext>
                </a:extLst>
              </a:tr>
              <a:tr h="382270">
                <a:tc vMerge="1">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GB" dirty="0">
                          <a:solidFill>
                            <a:schemeClr val="bg1"/>
                          </a:solidFill>
                        </a:rPr>
                        <a:t>Minimum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GB" dirty="0">
                          <a:solidFill>
                            <a:schemeClr val="bg1"/>
                          </a:solidFill>
                        </a:rPr>
                        <a:t>Maximum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en-GB" dirty="0">
                          <a:solidFill>
                            <a:schemeClr val="bg1"/>
                          </a:solidFill>
                        </a:rPr>
                        <a:t>Average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vMerge="1">
                  <a:txBody>
                    <a:bodyPr/>
                    <a:lstStyle/>
                    <a:p>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7994483"/>
                  </a:ext>
                </a:extLst>
              </a:tr>
              <a:tr h="588010">
                <a:tc>
                  <a:txBody>
                    <a:bodyPr/>
                    <a:lstStyle/>
                    <a:p>
                      <a:r>
                        <a:rPr lang="en-GB" sz="1600" dirty="0">
                          <a:solidFill>
                            <a:schemeClr val="bg2">
                              <a:lumMod val="10000"/>
                            </a:schemeClr>
                          </a:solidFill>
                        </a:rPr>
                        <a:t>Sugar Mills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GB" dirty="0"/>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dirty="0"/>
                        <a:t>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dirty="0"/>
                        <a:t>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dirty="0"/>
                        <a:t>EE Boilers, Waste Heat Recovery, Cogeneration, High Efficiency Motors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91784575"/>
                  </a:ext>
                </a:extLst>
              </a:tr>
              <a:tr h="588010">
                <a:tc>
                  <a:txBody>
                    <a:bodyPr/>
                    <a:lstStyle/>
                    <a:p>
                      <a:r>
                        <a:rPr lang="en-GB" sz="1600" dirty="0">
                          <a:solidFill>
                            <a:schemeClr val="bg2">
                              <a:lumMod val="10000"/>
                            </a:schemeClr>
                          </a:solidFill>
                        </a:rPr>
                        <a:t>Rice Mills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pPr algn="ctr"/>
                      <a:r>
                        <a:rPr lang="en-GB" dirty="0"/>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dirty="0"/>
                        <a:t>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dirty="0"/>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dirty="0"/>
                        <a:t>Cogeneration, EE Boilers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785139"/>
                  </a:ext>
                </a:extLst>
              </a:tr>
            </a:tbl>
          </a:graphicData>
        </a:graphic>
      </p:graphicFrame>
      <p:sp>
        <p:nvSpPr>
          <p:cNvPr id="11" name="Rectangle 10">
            <a:extLst>
              <a:ext uri="{FF2B5EF4-FFF2-40B4-BE49-F238E27FC236}">
                <a16:creationId xmlns:a16="http://schemas.microsoft.com/office/drawing/2014/main" id="{CFA0D9A2-8CB2-4D9E-B6EE-C04F8D55F066}"/>
              </a:ext>
            </a:extLst>
          </p:cNvPr>
          <p:cNvSpPr/>
          <p:nvPr/>
        </p:nvSpPr>
        <p:spPr>
          <a:xfrm>
            <a:off x="758190" y="2215006"/>
            <a:ext cx="5745480" cy="313564"/>
          </a:xfrm>
          <a:prstGeom prst="rect">
            <a:avLst/>
          </a:prstGeom>
          <a:noFill/>
          <a:ln w="12700" cap="flat" cmpd="sng" algn="ctr">
            <a:noFill/>
            <a:prstDash val="solid"/>
            <a:miter lim="800000"/>
          </a:ln>
          <a:effectLst/>
        </p:spPr>
        <p:txBody>
          <a:bodyPr rot="0" spcFirstLastPara="0" vertOverflow="overflow" horzOverflow="overflow" vert="horz" wrap="square" lIns="62188" tIns="31094" rIns="62188" bIns="31094" numCol="1" spcCol="0" rtlCol="0" fromWordArt="0" anchor="ctr" anchorCtr="0" forceAA="0" compatLnSpc="1">
            <a:prstTxWarp prst="textNoShape">
              <a:avLst/>
            </a:prstTxWarp>
            <a:noAutofit/>
          </a:bodyPr>
          <a:lstStyle/>
          <a:p>
            <a:pPr defTabSz="310942" eaLnBrk="0" hangingPunct="0">
              <a:defRPr/>
            </a:pPr>
            <a:r>
              <a:rPr lang="en-US" sz="1400" b="1" kern="0" dirty="0">
                <a:solidFill>
                  <a:srgbClr val="0070C0"/>
                </a:solidFill>
                <a:latin typeface="Calibri" panose="020F0502020204030204"/>
              </a:rPr>
              <a:t>Examples of Energy Savings Potential in the Sugar and Rice sectors: </a:t>
            </a:r>
          </a:p>
        </p:txBody>
      </p:sp>
      <p:pic>
        <p:nvPicPr>
          <p:cNvPr id="9" name="Picture 8">
            <a:extLst>
              <a:ext uri="{FF2B5EF4-FFF2-40B4-BE49-F238E27FC236}">
                <a16:creationId xmlns:a16="http://schemas.microsoft.com/office/drawing/2014/main" id="{7A4F696E-895B-4A6A-8FBA-02F7A9979DA2}"/>
              </a:ext>
            </a:extLst>
          </p:cNvPr>
          <p:cNvPicPr>
            <a:picLocks noChangeAspect="1"/>
          </p:cNvPicPr>
          <p:nvPr/>
        </p:nvPicPr>
        <p:blipFill>
          <a:blip r:embed="rId2"/>
          <a:stretch>
            <a:fillRect/>
          </a:stretch>
        </p:blipFill>
        <p:spPr>
          <a:xfrm>
            <a:off x="270819" y="361150"/>
            <a:ext cx="811064" cy="499462"/>
          </a:xfrm>
          <a:prstGeom prst="rect">
            <a:avLst/>
          </a:prstGeom>
        </p:spPr>
      </p:pic>
      <p:pic>
        <p:nvPicPr>
          <p:cNvPr id="12" name="Picture 11">
            <a:extLst>
              <a:ext uri="{FF2B5EF4-FFF2-40B4-BE49-F238E27FC236}">
                <a16:creationId xmlns:a16="http://schemas.microsoft.com/office/drawing/2014/main" id="{646BA05E-6F48-4B7C-B0A7-E017154AB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391465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 descr="image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90" y="1163417"/>
            <a:ext cx="5571816" cy="296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511299" y="216602"/>
            <a:ext cx="7346247" cy="644010"/>
          </a:xfrm>
        </p:spPr>
        <p:txBody>
          <a:bodyPr/>
          <a:lstStyle/>
          <a:p>
            <a:r>
              <a:rPr lang="en-GB" dirty="0"/>
              <a:t>Our mission is to accelerate the move to a sustainable, </a:t>
            </a:r>
            <a:br>
              <a:rPr lang="en-GB" dirty="0"/>
            </a:br>
            <a:r>
              <a:rPr lang="en-GB" dirty="0"/>
              <a:t>low carbon economy</a:t>
            </a:r>
          </a:p>
        </p:txBody>
      </p:sp>
      <p:sp>
        <p:nvSpPr>
          <p:cNvPr id="8" name="TextBox 7"/>
          <p:cNvSpPr txBox="1"/>
          <p:nvPr/>
        </p:nvSpPr>
        <p:spPr>
          <a:xfrm>
            <a:off x="0" y="2498313"/>
            <a:ext cx="1188318"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80C337"/>
              </a:buClr>
              <a:buSzTx/>
              <a:buFontTx/>
              <a:buNone/>
              <a:tabLst/>
              <a:defRPr/>
            </a:pPr>
            <a:r>
              <a:rPr kumimoji="0" lang="en-GB" sz="2800" b="1" i="0" u="none" strike="noStrike" kern="1200" cap="none" spc="0" normalizeH="0" baseline="0" noProof="0" dirty="0">
                <a:ln>
                  <a:noFill/>
                </a:ln>
                <a:solidFill>
                  <a:srgbClr val="032F51"/>
                </a:solidFill>
                <a:effectLst/>
                <a:uLnTx/>
                <a:uFillTx/>
                <a:latin typeface="Calibri" panose="020F0502020204030204"/>
                <a:ea typeface="+mn-ea"/>
                <a:cs typeface="+mn-cs"/>
              </a:rPr>
              <a:t>19 </a:t>
            </a:r>
          </a:p>
          <a:p>
            <a:pPr marL="0" marR="0" lvl="0" indent="0" algn="ctr" defTabSz="457200" rtl="0" eaLnBrk="1" fontAlgn="auto" latinLnBrk="0" hangingPunct="1">
              <a:lnSpc>
                <a:spcPct val="100000"/>
              </a:lnSpc>
              <a:spcBef>
                <a:spcPts val="0"/>
              </a:spcBef>
              <a:spcAft>
                <a:spcPts val="0"/>
              </a:spcAft>
              <a:buClr>
                <a:srgbClr val="80C337"/>
              </a:buClr>
              <a:buSzTx/>
              <a:buFontTx/>
              <a:buNone/>
              <a:tabLst/>
              <a:defRPr/>
            </a:pPr>
            <a:r>
              <a:rPr kumimoji="0" lang="en-GB" sz="1100" b="0" i="0" u="none" strike="noStrike" kern="1200" cap="none" spc="0" normalizeH="0" baseline="0" noProof="0" dirty="0">
                <a:ln>
                  <a:noFill/>
                </a:ln>
                <a:solidFill>
                  <a:srgbClr val="032F51"/>
                </a:solidFill>
                <a:effectLst/>
                <a:uLnTx/>
                <a:uFillTx/>
                <a:latin typeface="Calibri" panose="020F0502020204030204"/>
                <a:ea typeface="+mn-ea"/>
                <a:cs typeface="+mn-cs"/>
              </a:rPr>
              <a:t>years of global experience</a:t>
            </a:r>
          </a:p>
        </p:txBody>
      </p:sp>
      <p:sp>
        <p:nvSpPr>
          <p:cNvPr id="9" name="TextBox 8"/>
          <p:cNvSpPr txBox="1"/>
          <p:nvPr/>
        </p:nvSpPr>
        <p:spPr>
          <a:xfrm>
            <a:off x="461169" y="3357684"/>
            <a:ext cx="1291215"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80C337"/>
              </a:buClr>
              <a:buSzTx/>
              <a:buFontTx/>
              <a:buNone/>
              <a:tabLst/>
              <a:defRPr/>
            </a:pPr>
            <a:r>
              <a:rPr kumimoji="0" lang="en-GB" sz="2800" b="1" i="0" u="none" strike="noStrike" kern="1200" cap="none" spc="0" normalizeH="0" baseline="0" noProof="0" dirty="0">
                <a:ln>
                  <a:noFill/>
                </a:ln>
                <a:solidFill>
                  <a:srgbClr val="032F51"/>
                </a:solidFill>
                <a:effectLst/>
                <a:uLnTx/>
                <a:uFillTx/>
                <a:latin typeface="Calibri" panose="020F0502020204030204"/>
                <a:ea typeface="+mn-ea"/>
                <a:cs typeface="+mn-cs"/>
              </a:rPr>
              <a:t>30+ </a:t>
            </a:r>
          </a:p>
          <a:p>
            <a:pPr marL="0" marR="0" lvl="0" indent="0" algn="ctr" defTabSz="457200" rtl="0" eaLnBrk="1" fontAlgn="auto" latinLnBrk="0" hangingPunct="1">
              <a:lnSpc>
                <a:spcPct val="100000"/>
              </a:lnSpc>
              <a:spcBef>
                <a:spcPts val="0"/>
              </a:spcBef>
              <a:spcAft>
                <a:spcPts val="0"/>
              </a:spcAft>
              <a:buClr>
                <a:srgbClr val="80C337"/>
              </a:buClr>
              <a:buSzTx/>
              <a:buFontTx/>
              <a:buNone/>
              <a:tabLst/>
              <a:defRPr/>
            </a:pPr>
            <a:r>
              <a:rPr kumimoji="0" lang="en-GB" sz="1100" b="0" i="0" u="none" strike="noStrike" kern="1200" cap="none" spc="0" normalizeH="0" baseline="0" noProof="0">
                <a:ln>
                  <a:noFill/>
                </a:ln>
                <a:solidFill>
                  <a:srgbClr val="032F51"/>
                </a:solidFill>
                <a:effectLst/>
                <a:uLnTx/>
                <a:uFillTx/>
                <a:latin typeface="Calibri" panose="020F0502020204030204"/>
                <a:ea typeface="+mn-ea"/>
                <a:cs typeface="+mn-cs"/>
              </a:rPr>
              <a:t>nationalities</a:t>
            </a:r>
            <a:br>
              <a:rPr kumimoji="0" lang="en-GB" sz="1100" b="0" i="0" u="none" strike="noStrike" kern="1200" cap="none" spc="0" normalizeH="0" baseline="0" noProof="0" dirty="0">
                <a:ln>
                  <a:noFill/>
                </a:ln>
                <a:solidFill>
                  <a:srgbClr val="032F51"/>
                </a:solidFill>
                <a:effectLst/>
                <a:uLnTx/>
                <a:uFillTx/>
                <a:latin typeface="Calibri" panose="020F0502020204030204"/>
                <a:ea typeface="+mn-ea"/>
                <a:cs typeface="+mn-cs"/>
              </a:rPr>
            </a:br>
            <a:r>
              <a:rPr kumimoji="0" lang="en-GB" sz="1100" b="0" i="0" u="none" strike="noStrike" kern="1200" cap="none" spc="0" normalizeH="0" baseline="0" noProof="0" dirty="0">
                <a:ln>
                  <a:noFill/>
                </a:ln>
                <a:solidFill>
                  <a:srgbClr val="032F51"/>
                </a:solidFill>
                <a:effectLst/>
                <a:uLnTx/>
                <a:uFillTx/>
                <a:latin typeface="Calibri" panose="020F0502020204030204"/>
                <a:ea typeface="+mn-ea"/>
                <a:cs typeface="+mn-cs"/>
              </a:rPr>
              <a:t>in our team</a:t>
            </a:r>
          </a:p>
        </p:txBody>
      </p:sp>
      <p:sp>
        <p:nvSpPr>
          <p:cNvPr id="10" name="TextBox 9"/>
          <p:cNvSpPr txBox="1"/>
          <p:nvPr/>
        </p:nvSpPr>
        <p:spPr>
          <a:xfrm>
            <a:off x="1061241" y="4027023"/>
            <a:ext cx="10854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80C337"/>
              </a:buClr>
              <a:buSzTx/>
              <a:buFontTx/>
              <a:buNone/>
              <a:tabLst/>
              <a:defRPr/>
            </a:pPr>
            <a:r>
              <a:rPr kumimoji="0" lang="en-GB" sz="2800" b="1" i="0" u="none" strike="noStrike" kern="1200" cap="none" spc="0" normalizeH="0" baseline="0" noProof="0" dirty="0">
                <a:ln>
                  <a:noFill/>
                </a:ln>
                <a:solidFill>
                  <a:srgbClr val="032F51"/>
                </a:solidFill>
                <a:effectLst/>
                <a:uLnTx/>
                <a:uFillTx/>
                <a:latin typeface="Calibri" panose="020F0502020204030204"/>
                <a:ea typeface="+mn-ea"/>
                <a:cs typeface="+mn-cs"/>
              </a:rPr>
              <a:t>5</a:t>
            </a:r>
          </a:p>
          <a:p>
            <a:pPr marL="0" marR="0" lvl="0" indent="0" algn="ctr" defTabSz="457200" rtl="0" eaLnBrk="1" fontAlgn="auto" latinLnBrk="0" hangingPunct="1">
              <a:lnSpc>
                <a:spcPct val="100000"/>
              </a:lnSpc>
              <a:spcBef>
                <a:spcPts val="0"/>
              </a:spcBef>
              <a:spcAft>
                <a:spcPts val="0"/>
              </a:spcAft>
              <a:buClr>
                <a:srgbClr val="80C337"/>
              </a:buClr>
              <a:buSzTx/>
              <a:buFontTx/>
              <a:buNone/>
              <a:tabLst/>
              <a:defRPr/>
            </a:pPr>
            <a:r>
              <a:rPr kumimoji="0" lang="en-GB" sz="1100" b="0" i="0" u="none" strike="noStrike" kern="1200" cap="none" spc="0" normalizeH="0" baseline="0" noProof="0" dirty="0">
                <a:ln>
                  <a:noFill/>
                </a:ln>
                <a:solidFill>
                  <a:srgbClr val="032F51"/>
                </a:solidFill>
                <a:effectLst/>
                <a:uLnTx/>
                <a:uFillTx/>
                <a:latin typeface="Calibri" panose="020F0502020204030204"/>
                <a:ea typeface="+mn-ea"/>
                <a:cs typeface="+mn-cs"/>
              </a:rPr>
              <a:t>working across five continents</a:t>
            </a:r>
          </a:p>
        </p:txBody>
      </p:sp>
      <p:sp>
        <p:nvSpPr>
          <p:cNvPr id="11" name="TextBox 10"/>
          <p:cNvSpPr txBox="1"/>
          <p:nvPr/>
        </p:nvSpPr>
        <p:spPr>
          <a:xfrm>
            <a:off x="5916706" y="1213927"/>
            <a:ext cx="3069773" cy="3554819"/>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600"/>
              </a:spcBef>
              <a:spcAft>
                <a:spcPts val="0"/>
              </a:spcAft>
              <a:buClr>
                <a:srgbClr val="80C337"/>
              </a:buClr>
              <a:buSzTx/>
              <a:buFont typeface="Wingdings" panose="05000000000000000000" pitchFamily="2" charset="2"/>
              <a:buChar char="§"/>
              <a:tabLst/>
              <a:defRPr/>
            </a:pPr>
            <a:r>
              <a:rPr kumimoji="0" lang="en-GB" sz="1400" b="0" i="0" u="none" strike="noStrike" kern="1200" cap="none" spc="0" normalizeH="0" baseline="0" noProof="0" dirty="0">
                <a:ln>
                  <a:noFill/>
                </a:ln>
                <a:solidFill>
                  <a:srgbClr val="032F51"/>
                </a:solidFill>
                <a:effectLst/>
                <a:uLnTx/>
                <a:uFillTx/>
                <a:latin typeface="Calibri" panose="020F0502020204030204"/>
                <a:ea typeface="+mn-ea"/>
                <a:cs typeface="+mn-cs"/>
              </a:rPr>
              <a:t>We work with </a:t>
            </a:r>
            <a:r>
              <a:rPr kumimoji="0" lang="en-GB" sz="1400" b="1" i="0" u="none" strike="noStrike" kern="1200" cap="none" spc="0" normalizeH="0" baseline="0" noProof="0" dirty="0">
                <a:ln>
                  <a:noFill/>
                </a:ln>
                <a:solidFill>
                  <a:srgbClr val="032F51"/>
                </a:solidFill>
                <a:effectLst/>
                <a:uLnTx/>
                <a:uFillTx/>
                <a:latin typeface="Calibri" panose="020F0502020204030204"/>
                <a:ea typeface="+mn-ea"/>
                <a:cs typeface="+mn-cs"/>
              </a:rPr>
              <a:t>governments</a:t>
            </a:r>
            <a:r>
              <a:rPr kumimoji="0" lang="en-GB" sz="1400" b="0" i="0" u="none" strike="noStrike" kern="1200" cap="none" spc="0" normalizeH="0" baseline="0" noProof="0" dirty="0">
                <a:ln>
                  <a:noFill/>
                </a:ln>
                <a:solidFill>
                  <a:srgbClr val="032F51"/>
                </a:solidFill>
                <a:effectLst/>
                <a:uLnTx/>
                <a:uFillTx/>
                <a:latin typeface="Calibri" panose="020F0502020204030204"/>
                <a:ea typeface="+mn-ea"/>
                <a:cs typeface="+mn-cs"/>
              </a:rPr>
              <a:t>, </a:t>
            </a:r>
            <a:r>
              <a:rPr kumimoji="0" lang="en-GB" sz="1400" b="1" i="0" u="none" strike="noStrike" kern="1200" cap="none" spc="0" normalizeH="0" baseline="0" noProof="0" dirty="0">
                <a:ln>
                  <a:noFill/>
                </a:ln>
                <a:solidFill>
                  <a:srgbClr val="032F51"/>
                </a:solidFill>
                <a:effectLst/>
                <a:uLnTx/>
                <a:uFillTx/>
                <a:latin typeface="Calibri" panose="020F0502020204030204"/>
                <a:ea typeface="+mn-ea"/>
                <a:cs typeface="+mn-cs"/>
              </a:rPr>
              <a:t>multilateral organisations</a:t>
            </a:r>
            <a:r>
              <a:rPr kumimoji="0" lang="en-GB" sz="1400" b="0" i="0" u="none" strike="noStrike" kern="1200" cap="none" spc="0" normalizeH="0" baseline="0" noProof="0" dirty="0">
                <a:ln>
                  <a:noFill/>
                </a:ln>
                <a:solidFill>
                  <a:srgbClr val="032F51"/>
                </a:solidFill>
                <a:effectLst/>
                <a:uLnTx/>
                <a:uFillTx/>
                <a:latin typeface="Calibri" panose="020F0502020204030204"/>
                <a:ea typeface="+mn-ea"/>
                <a:cs typeface="+mn-cs"/>
              </a:rPr>
              <a:t>, </a:t>
            </a:r>
            <a:r>
              <a:rPr kumimoji="0" lang="en-GB" sz="1400" b="1" i="0" u="none" strike="noStrike" kern="1200" cap="none" spc="0" normalizeH="0" baseline="0" noProof="0" dirty="0">
                <a:ln>
                  <a:noFill/>
                </a:ln>
                <a:solidFill>
                  <a:srgbClr val="032F51"/>
                </a:solidFill>
                <a:effectLst/>
                <a:uLnTx/>
                <a:uFillTx/>
                <a:latin typeface="Calibri" panose="020F0502020204030204"/>
                <a:ea typeface="+mn-ea"/>
                <a:cs typeface="+mn-cs"/>
              </a:rPr>
              <a:t>businesses</a:t>
            </a:r>
            <a:r>
              <a:rPr kumimoji="0" lang="en-GB" sz="1400" b="0" i="0" u="none" strike="noStrike" kern="1200" cap="none" spc="0" normalizeH="0" baseline="0" noProof="0" dirty="0">
                <a:ln>
                  <a:noFill/>
                </a:ln>
                <a:solidFill>
                  <a:srgbClr val="032F51"/>
                </a:solidFill>
                <a:effectLst/>
                <a:uLnTx/>
                <a:uFillTx/>
                <a:latin typeface="Calibri" panose="020F0502020204030204"/>
                <a:ea typeface="+mn-ea"/>
                <a:cs typeface="+mn-cs"/>
              </a:rPr>
              <a:t> and the </a:t>
            </a:r>
            <a:r>
              <a:rPr kumimoji="0" lang="en-GB" sz="1400" b="1" i="0" u="none" strike="noStrike" kern="1200" cap="none" spc="0" normalizeH="0" baseline="0" noProof="0" dirty="0">
                <a:ln>
                  <a:noFill/>
                </a:ln>
                <a:solidFill>
                  <a:srgbClr val="032F51"/>
                </a:solidFill>
                <a:effectLst/>
                <a:uLnTx/>
                <a:uFillTx/>
                <a:latin typeface="Calibri" panose="020F0502020204030204"/>
                <a:ea typeface="+mn-ea"/>
                <a:cs typeface="+mn-cs"/>
              </a:rPr>
              <a:t>public sector</a:t>
            </a:r>
            <a:r>
              <a:rPr kumimoji="0" lang="en-GB" sz="1400" b="0" i="0" u="none" strike="noStrike" kern="1200" cap="none" spc="0" normalizeH="0" baseline="0" noProof="0" dirty="0">
                <a:ln>
                  <a:noFill/>
                </a:ln>
                <a:solidFill>
                  <a:srgbClr val="032F51"/>
                </a:solidFill>
                <a:effectLst/>
                <a:uLnTx/>
                <a:uFillTx/>
                <a:latin typeface="Calibri" panose="020F0502020204030204"/>
                <a:ea typeface="+mn-ea"/>
                <a:cs typeface="+mn-cs"/>
              </a:rPr>
              <a:t>, helping them contribute to and benefit from a more sustainable future</a:t>
            </a:r>
          </a:p>
          <a:p>
            <a:pPr marL="179388" marR="0" lvl="0" indent="-179388" algn="l" defTabSz="457200" rtl="0" eaLnBrk="1" fontAlgn="auto" latinLnBrk="0" hangingPunct="1">
              <a:lnSpc>
                <a:spcPct val="100000"/>
              </a:lnSpc>
              <a:spcBef>
                <a:spcPts val="600"/>
              </a:spcBef>
              <a:spcAft>
                <a:spcPts val="0"/>
              </a:spcAft>
              <a:buClr>
                <a:srgbClr val="80C337"/>
              </a:buClr>
              <a:buSzTx/>
              <a:buFont typeface="Wingdings" panose="05000000000000000000" pitchFamily="2" charset="2"/>
              <a:buChar char="§"/>
              <a:tabLst/>
              <a:defRPr/>
            </a:pPr>
            <a:r>
              <a:rPr kumimoji="0" lang="en-GB" sz="1400" b="0" i="0" u="none" strike="noStrike" kern="1200" cap="none" spc="0" normalizeH="0" baseline="0" noProof="0" dirty="0">
                <a:ln>
                  <a:noFill/>
                </a:ln>
                <a:solidFill>
                  <a:srgbClr val="032F51"/>
                </a:solidFill>
                <a:effectLst/>
                <a:uLnTx/>
                <a:uFillTx/>
                <a:latin typeface="Calibri" panose="020F0502020204030204"/>
                <a:ea typeface="+mn-ea"/>
                <a:cs typeface="+mn-cs"/>
              </a:rPr>
              <a:t>We cut through uncertainty to provide insights that </a:t>
            </a:r>
            <a:r>
              <a:rPr kumimoji="0" lang="en-GB" sz="1400" b="1" i="0" u="none" strike="noStrike" kern="1200" cap="none" spc="0" normalizeH="0" baseline="0" noProof="0" dirty="0">
                <a:ln>
                  <a:noFill/>
                </a:ln>
                <a:solidFill>
                  <a:srgbClr val="032F51"/>
                </a:solidFill>
                <a:effectLst/>
                <a:uLnTx/>
                <a:uFillTx/>
                <a:latin typeface="Calibri" panose="020F0502020204030204"/>
                <a:ea typeface="+mn-ea"/>
                <a:cs typeface="+mn-cs"/>
              </a:rPr>
              <a:t>support better decisions</a:t>
            </a:r>
            <a:r>
              <a:rPr kumimoji="0" lang="en-GB" sz="1400" b="0" i="0" u="none" strike="noStrike" kern="1200" cap="none" spc="0" normalizeH="0" baseline="0" noProof="0" dirty="0">
                <a:ln>
                  <a:noFill/>
                </a:ln>
                <a:solidFill>
                  <a:srgbClr val="032F51"/>
                </a:solidFill>
                <a:effectLst/>
                <a:uLnTx/>
                <a:uFillTx/>
                <a:latin typeface="Calibri" panose="020F0502020204030204"/>
                <a:ea typeface="+mn-ea"/>
                <a:cs typeface="+mn-cs"/>
              </a:rPr>
              <a:t> </a:t>
            </a:r>
          </a:p>
          <a:p>
            <a:pPr marL="179388" marR="0" lvl="0" indent="-179388" algn="l" defTabSz="457200" rtl="0" eaLnBrk="1" fontAlgn="auto" latinLnBrk="0" hangingPunct="1">
              <a:lnSpc>
                <a:spcPct val="100000"/>
              </a:lnSpc>
              <a:spcBef>
                <a:spcPts val="600"/>
              </a:spcBef>
              <a:spcAft>
                <a:spcPts val="0"/>
              </a:spcAft>
              <a:buClr>
                <a:srgbClr val="80C337"/>
              </a:buClr>
              <a:buSzTx/>
              <a:buFont typeface="Wingdings" panose="05000000000000000000" pitchFamily="2" charset="2"/>
              <a:buChar char="§"/>
              <a:tabLst/>
              <a:defRPr/>
            </a:pPr>
            <a:r>
              <a:rPr kumimoji="0" lang="en-GB" sz="1400" b="0" i="0" u="none" strike="noStrike" kern="1200" cap="none" spc="0" normalizeH="0" baseline="0" noProof="0" dirty="0">
                <a:ln>
                  <a:noFill/>
                </a:ln>
                <a:solidFill>
                  <a:srgbClr val="032F51"/>
                </a:solidFill>
                <a:effectLst/>
                <a:uLnTx/>
                <a:uFillTx/>
                <a:latin typeface="Calibri" panose="020F0502020204030204"/>
                <a:ea typeface="+mn-ea"/>
                <a:cs typeface="+mn-cs"/>
              </a:rPr>
              <a:t>We </a:t>
            </a:r>
            <a:r>
              <a:rPr kumimoji="0" lang="en-GB" sz="1400" b="1" i="0" u="none" strike="noStrike" kern="1200" cap="none" spc="0" normalizeH="0" baseline="0" noProof="0" dirty="0">
                <a:ln>
                  <a:noFill/>
                </a:ln>
                <a:solidFill>
                  <a:srgbClr val="032F51"/>
                </a:solidFill>
                <a:effectLst/>
                <a:uLnTx/>
                <a:uFillTx/>
                <a:latin typeface="Calibri" panose="020F0502020204030204"/>
                <a:ea typeface="+mn-ea"/>
                <a:cs typeface="+mn-cs"/>
              </a:rPr>
              <a:t>design and manage projects </a:t>
            </a:r>
            <a:r>
              <a:rPr kumimoji="0" lang="en-GB" sz="1400" b="0" i="0" u="none" strike="noStrike" kern="1200" cap="none" spc="0" normalizeH="0" baseline="0" noProof="0" dirty="0">
                <a:ln>
                  <a:noFill/>
                </a:ln>
                <a:solidFill>
                  <a:srgbClr val="032F51"/>
                </a:solidFill>
                <a:effectLst/>
                <a:uLnTx/>
                <a:uFillTx/>
                <a:latin typeface="Calibri" panose="020F0502020204030204"/>
                <a:ea typeface="+mn-ea"/>
                <a:cs typeface="+mn-cs"/>
              </a:rPr>
              <a:t>that overcome financial and behavioural barriers</a:t>
            </a:r>
          </a:p>
          <a:p>
            <a:pPr marL="179388" marR="0" lvl="0" indent="-179388" algn="l" defTabSz="457200" rtl="0" eaLnBrk="1" fontAlgn="auto" latinLnBrk="0" hangingPunct="1">
              <a:lnSpc>
                <a:spcPct val="100000"/>
              </a:lnSpc>
              <a:spcBef>
                <a:spcPts val="600"/>
              </a:spcBef>
              <a:spcAft>
                <a:spcPts val="0"/>
              </a:spcAft>
              <a:buClr>
                <a:srgbClr val="80C337"/>
              </a:buClr>
              <a:buSzTx/>
              <a:buFont typeface="Wingdings" panose="05000000000000000000" pitchFamily="2" charset="2"/>
              <a:buChar char="§"/>
              <a:tabLst/>
              <a:defRPr/>
            </a:pPr>
            <a:r>
              <a:rPr kumimoji="0" lang="en-GB" sz="1400" b="0" i="0" u="none" strike="noStrike" kern="1200" cap="none" spc="0" normalizeH="0" baseline="0" noProof="0" dirty="0">
                <a:ln>
                  <a:noFill/>
                </a:ln>
                <a:solidFill>
                  <a:srgbClr val="032F51"/>
                </a:solidFill>
                <a:effectLst/>
                <a:uLnTx/>
                <a:uFillTx/>
                <a:latin typeface="Calibri" panose="020F0502020204030204"/>
                <a:ea typeface="+mn-ea"/>
                <a:cs typeface="+mn-cs"/>
              </a:rPr>
              <a:t>We recognise clients through </a:t>
            </a:r>
            <a:r>
              <a:rPr kumimoji="0" lang="en-GB" sz="1400" b="1" i="0" u="none" strike="noStrike" kern="1200" cap="none" spc="0" normalizeH="0" baseline="0" noProof="0" dirty="0">
                <a:ln>
                  <a:noFill/>
                </a:ln>
                <a:solidFill>
                  <a:srgbClr val="032F51"/>
                </a:solidFill>
                <a:effectLst/>
                <a:uLnTx/>
                <a:uFillTx/>
                <a:latin typeface="Calibri" panose="020F0502020204030204"/>
                <a:ea typeface="+mn-ea"/>
                <a:cs typeface="+mn-cs"/>
              </a:rPr>
              <a:t>assurance and certification </a:t>
            </a:r>
            <a:r>
              <a:rPr kumimoji="0" lang="en-GB" sz="1400" b="0" i="0" u="none" strike="noStrike" kern="1200" cap="none" spc="0" normalizeH="0" baseline="0" noProof="0" dirty="0">
                <a:ln>
                  <a:noFill/>
                </a:ln>
                <a:solidFill>
                  <a:srgbClr val="032F51"/>
                </a:solidFill>
                <a:effectLst/>
                <a:uLnTx/>
                <a:uFillTx/>
                <a:latin typeface="Calibri" panose="020F0502020204030204"/>
                <a:ea typeface="+mn-ea"/>
                <a:cs typeface="+mn-cs"/>
              </a:rPr>
              <a:t>of positive outcomes</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209C6F7-3311-4A51-91D2-C6AA7AB1F99B}" type="slidenum">
              <a:rPr kumimoji="0" lang="en-GB" sz="1200" b="0" i="0" u="none" strike="noStrike" kern="1200" cap="none" spc="0" normalizeH="0" baseline="0" noProof="0" smtClean="0">
                <a:ln>
                  <a:noFill/>
                </a:ln>
                <a:solidFill>
                  <a:srgbClr val="032F51"/>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srgbClr val="032F51"/>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EBEEC79C-9224-47CD-A251-9B6C02A3E53E}"/>
              </a:ext>
            </a:extLst>
          </p:cNvPr>
          <p:cNvPicPr>
            <a:picLocks noChangeAspect="1"/>
          </p:cNvPicPr>
          <p:nvPr/>
        </p:nvPicPr>
        <p:blipFill>
          <a:blip r:embed="rId3"/>
          <a:stretch>
            <a:fillRect/>
          </a:stretch>
        </p:blipFill>
        <p:spPr>
          <a:xfrm>
            <a:off x="270819" y="361150"/>
            <a:ext cx="811064" cy="499462"/>
          </a:xfrm>
          <a:prstGeom prst="rect">
            <a:avLst/>
          </a:prstGeom>
        </p:spPr>
      </p:pic>
    </p:spTree>
    <p:extLst>
      <p:ext uri="{BB962C8B-B14F-4D97-AF65-F5344CB8AC3E}">
        <p14:creationId xmlns:p14="http://schemas.microsoft.com/office/powerpoint/2010/main" val="298831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89B1C7-7DE5-4707-955D-3943E69D95C0}"/>
              </a:ext>
            </a:extLst>
          </p:cNvPr>
          <p:cNvSpPr>
            <a:spLocks noGrp="1"/>
          </p:cNvSpPr>
          <p:nvPr>
            <p:ph type="sldNum" sz="quarter" idx="12"/>
          </p:nvPr>
        </p:nvSpPr>
        <p:spPr/>
        <p:txBody>
          <a:bodyPr/>
          <a:lstStyle/>
          <a:p>
            <a:fld id="{D209C6F7-3311-4A51-91D2-C6AA7AB1F99B}" type="slidenum">
              <a:rPr lang="en-GB" smtClean="0"/>
              <a:pPr/>
              <a:t>19</a:t>
            </a:fld>
            <a:endParaRPr lang="en-GB" dirty="0"/>
          </a:p>
        </p:txBody>
      </p:sp>
      <p:sp>
        <p:nvSpPr>
          <p:cNvPr id="6" name="Title 5">
            <a:extLst>
              <a:ext uri="{FF2B5EF4-FFF2-40B4-BE49-F238E27FC236}">
                <a16:creationId xmlns:a16="http://schemas.microsoft.com/office/drawing/2014/main" id="{6FFB736E-370A-48E7-8E71-5E655F56A409}"/>
              </a:ext>
            </a:extLst>
          </p:cNvPr>
          <p:cNvSpPr>
            <a:spLocks noGrp="1"/>
          </p:cNvSpPr>
          <p:nvPr>
            <p:ph type="title"/>
          </p:nvPr>
        </p:nvSpPr>
        <p:spPr>
          <a:xfrm>
            <a:off x="1465579" y="280610"/>
            <a:ext cx="7346247" cy="644010"/>
          </a:xfrm>
        </p:spPr>
        <p:txBody>
          <a:bodyPr/>
          <a:lstStyle/>
          <a:p>
            <a:r>
              <a:rPr lang="en-GB" dirty="0"/>
              <a:t>Energy and Cost Savings Opportunities </a:t>
            </a:r>
            <a:br>
              <a:rPr lang="en-GB" dirty="0"/>
            </a:br>
            <a:r>
              <a:rPr lang="en-GB" sz="2000" dirty="0"/>
              <a:t>Overview </a:t>
            </a:r>
            <a:endParaRPr lang="en-GB" dirty="0"/>
          </a:p>
        </p:txBody>
      </p:sp>
      <p:sp>
        <p:nvSpPr>
          <p:cNvPr id="8" name="Rectangle 7">
            <a:extLst>
              <a:ext uri="{FF2B5EF4-FFF2-40B4-BE49-F238E27FC236}">
                <a16:creationId xmlns:a16="http://schemas.microsoft.com/office/drawing/2014/main" id="{C5035BCB-775C-4452-B0CE-1A77791511F9}"/>
              </a:ext>
            </a:extLst>
          </p:cNvPr>
          <p:cNvSpPr/>
          <p:nvPr/>
        </p:nvSpPr>
        <p:spPr>
          <a:xfrm>
            <a:off x="0" y="1130007"/>
            <a:ext cx="9144000" cy="8662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600" dirty="0"/>
              <a:t>Most businesses can achieve meaningful cost savings through reducing their energy consumption. Experience shows that even low and no-cost actions can usually reduce energy costs by at least 10% and produce quick returns, enhancing profitability.</a:t>
            </a:r>
          </a:p>
        </p:txBody>
      </p:sp>
      <p:sp>
        <p:nvSpPr>
          <p:cNvPr id="11" name="Content Placeholder 2">
            <a:extLst>
              <a:ext uri="{FF2B5EF4-FFF2-40B4-BE49-F238E27FC236}">
                <a16:creationId xmlns:a16="http://schemas.microsoft.com/office/drawing/2014/main" id="{B69CB06E-1AD6-4100-8E30-D9EEDBBDF9D5}"/>
              </a:ext>
            </a:extLst>
          </p:cNvPr>
          <p:cNvSpPr txBox="1">
            <a:spLocks/>
          </p:cNvSpPr>
          <p:nvPr/>
        </p:nvSpPr>
        <p:spPr bwMode="auto">
          <a:xfrm>
            <a:off x="338920" y="2122773"/>
            <a:ext cx="3627892"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6670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ea typeface="+mn-ea"/>
                <a:cs typeface="+mn-cs"/>
              </a:defRPr>
            </a:lvl1pPr>
            <a:lvl2pPr marL="554038" indent="-28575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defRPr>
            </a:lvl2pPr>
            <a:lvl3pPr marL="808038" indent="-252413" algn="l" rtl="0" eaLnBrk="1" fontAlgn="base" hangingPunct="1">
              <a:lnSpc>
                <a:spcPct val="100000"/>
              </a:lnSpc>
              <a:spcBef>
                <a:spcPts val="300"/>
              </a:spcBef>
              <a:spcAft>
                <a:spcPct val="0"/>
              </a:spcAft>
              <a:buClr>
                <a:schemeClr val="accent6"/>
              </a:buClr>
              <a:buSzPct val="125000"/>
              <a:buFont typeface="Calisto MT" pitchFamily="18" charset="0"/>
              <a:buChar char="›"/>
              <a:defRPr sz="1800" baseline="0">
                <a:solidFill>
                  <a:srgbClr val="002A6C"/>
                </a:solidFill>
                <a:latin typeface="+mn-lt"/>
              </a:defRPr>
            </a:lvl3pPr>
            <a:lvl4pPr marL="116205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4pPr>
            <a:lvl5pPr marL="1619250" indent="-36195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5pPr>
            <a:lvl6pPr marL="2528888" indent="-228600" algn="l" rtl="0" eaLnBrk="1" fontAlgn="base" hangingPunct="1">
              <a:spcBef>
                <a:spcPct val="20000"/>
              </a:spcBef>
              <a:spcAft>
                <a:spcPct val="0"/>
              </a:spcAft>
              <a:buBlip>
                <a:blip r:embed="rId2"/>
              </a:buBlip>
              <a:defRPr sz="1600">
                <a:solidFill>
                  <a:schemeClr val="tx1"/>
                </a:solidFill>
                <a:latin typeface="+mn-lt"/>
              </a:defRPr>
            </a:lvl6pPr>
            <a:lvl7pPr marL="2986088" indent="-228600" algn="l" rtl="0" eaLnBrk="1" fontAlgn="base" hangingPunct="1">
              <a:spcBef>
                <a:spcPct val="20000"/>
              </a:spcBef>
              <a:spcAft>
                <a:spcPct val="0"/>
              </a:spcAft>
              <a:buBlip>
                <a:blip r:embed="rId2"/>
              </a:buBlip>
              <a:defRPr sz="1600">
                <a:solidFill>
                  <a:schemeClr val="tx1"/>
                </a:solidFill>
                <a:latin typeface="+mn-lt"/>
              </a:defRPr>
            </a:lvl7pPr>
            <a:lvl8pPr marL="3443288" indent="-228600" algn="l" rtl="0" eaLnBrk="1" fontAlgn="base" hangingPunct="1">
              <a:spcBef>
                <a:spcPct val="20000"/>
              </a:spcBef>
              <a:spcAft>
                <a:spcPct val="0"/>
              </a:spcAft>
              <a:buBlip>
                <a:blip r:embed="rId2"/>
              </a:buBlip>
              <a:defRPr sz="1600">
                <a:solidFill>
                  <a:schemeClr val="tx1"/>
                </a:solidFill>
                <a:latin typeface="+mn-lt"/>
              </a:defRPr>
            </a:lvl8pPr>
            <a:lvl9pPr marL="3900488" indent="-228600" algn="l" rtl="0" eaLnBrk="1" fontAlgn="base" hangingPunct="1">
              <a:spcBef>
                <a:spcPct val="20000"/>
              </a:spcBef>
              <a:spcAft>
                <a:spcPct val="0"/>
              </a:spcAft>
              <a:buBlip>
                <a:blip r:embed="rId2"/>
              </a:buBlip>
              <a:defRPr sz="1600">
                <a:solidFill>
                  <a:schemeClr val="tx1"/>
                </a:solidFill>
                <a:latin typeface="+mn-lt"/>
              </a:defRPr>
            </a:lvl9pPr>
          </a:lstStyle>
          <a:p>
            <a:pPr marL="1588" marR="0" lvl="1" indent="0" algn="l" defTabSz="914400" rtl="0" eaLnBrk="1" fontAlgn="base" latinLnBrk="0" hangingPunct="1">
              <a:spcBef>
                <a:spcPts val="0"/>
              </a:spcBef>
              <a:spcAft>
                <a:spcPts val="600"/>
              </a:spcAft>
              <a:buClr>
                <a:srgbClr val="80C437"/>
              </a:buClr>
              <a:buSzPct val="125000"/>
              <a:buFont typeface="Calisto MT" pitchFamily="18" charset="0"/>
              <a:buNone/>
              <a:tabLst/>
              <a:defRPr/>
            </a:pPr>
            <a:r>
              <a:rPr kumimoji="0" lang="en-GB" sz="1400" b="1" i="0" u="none" strike="noStrike" kern="0" cap="none" spc="0" normalizeH="0" baseline="0" noProof="0" dirty="0">
                <a:ln>
                  <a:noFill/>
                </a:ln>
                <a:solidFill>
                  <a:schemeClr val="accent5"/>
                </a:solidFill>
                <a:effectLst/>
                <a:uLnTx/>
                <a:uFillTx/>
                <a:latin typeface="Calibri"/>
              </a:rPr>
              <a:t>Operational Efficiency </a:t>
            </a:r>
            <a:r>
              <a:rPr lang="en-GB" sz="1400" b="1" kern="0" dirty="0">
                <a:solidFill>
                  <a:schemeClr val="accent5"/>
                </a:solidFill>
                <a:latin typeface="Calibri"/>
              </a:rPr>
              <a:t>&amp;</a:t>
            </a:r>
            <a:r>
              <a:rPr kumimoji="0" lang="en-GB" sz="1400" b="1" i="0" u="none" strike="noStrike" kern="0" cap="none" spc="0" normalizeH="0" baseline="0" noProof="0" dirty="0">
                <a:ln>
                  <a:noFill/>
                </a:ln>
                <a:solidFill>
                  <a:schemeClr val="accent5"/>
                </a:solidFill>
                <a:effectLst/>
                <a:uLnTx/>
                <a:uFillTx/>
                <a:latin typeface="Calibri"/>
              </a:rPr>
              <a:t> Behavioural Change</a:t>
            </a:r>
          </a:p>
          <a:p>
            <a:pPr marL="1588" marR="0" lvl="1" indent="0" algn="l" defTabSz="914400" rtl="0" eaLnBrk="1" fontAlgn="base" latinLnBrk="0" hangingPunct="1">
              <a:spcBef>
                <a:spcPts val="0"/>
              </a:spcBef>
              <a:spcAft>
                <a:spcPts val="600"/>
              </a:spcAft>
              <a:buClr>
                <a:srgbClr val="80C437"/>
              </a:buClr>
              <a:buSzPct val="125000"/>
              <a:buFont typeface="Calisto MT" pitchFamily="18" charset="0"/>
              <a:buNone/>
              <a:tabLst/>
              <a:defRPr/>
            </a:pPr>
            <a:r>
              <a:rPr kumimoji="0" lang="en-GB" sz="1400" b="0" i="0" u="none" strike="noStrike" kern="0" cap="none" spc="0" normalizeH="0" baseline="0" noProof="0" dirty="0">
                <a:ln>
                  <a:noFill/>
                </a:ln>
                <a:solidFill>
                  <a:srgbClr val="002060"/>
                </a:solidFill>
                <a:effectLst/>
                <a:uLnTx/>
                <a:uFillTx/>
                <a:latin typeface="Calibri"/>
              </a:rPr>
              <a:t>Low/no cost savings through measuring and monitoring energy use, staff engagement and appropriate improvements to the use and maintenance of existing equipment</a:t>
            </a:r>
          </a:p>
        </p:txBody>
      </p:sp>
      <p:sp>
        <p:nvSpPr>
          <p:cNvPr id="12" name="Content Placeholder 2">
            <a:extLst>
              <a:ext uri="{FF2B5EF4-FFF2-40B4-BE49-F238E27FC236}">
                <a16:creationId xmlns:a16="http://schemas.microsoft.com/office/drawing/2014/main" id="{8800D451-7CDD-416B-82F6-92B0176968AF}"/>
              </a:ext>
            </a:extLst>
          </p:cNvPr>
          <p:cNvSpPr txBox="1">
            <a:spLocks/>
          </p:cNvSpPr>
          <p:nvPr/>
        </p:nvSpPr>
        <p:spPr bwMode="auto">
          <a:xfrm>
            <a:off x="310574" y="3604495"/>
            <a:ext cx="4205039" cy="54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6670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ea typeface="+mn-ea"/>
                <a:cs typeface="+mn-cs"/>
              </a:defRPr>
            </a:lvl1pPr>
            <a:lvl2pPr marL="554038" indent="-28575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defRPr>
            </a:lvl2pPr>
            <a:lvl3pPr marL="808038" indent="-252413" algn="l" rtl="0" eaLnBrk="1" fontAlgn="base" hangingPunct="1">
              <a:lnSpc>
                <a:spcPct val="100000"/>
              </a:lnSpc>
              <a:spcBef>
                <a:spcPts val="300"/>
              </a:spcBef>
              <a:spcAft>
                <a:spcPct val="0"/>
              </a:spcAft>
              <a:buClr>
                <a:schemeClr val="accent6"/>
              </a:buClr>
              <a:buSzPct val="125000"/>
              <a:buFont typeface="Calisto MT" pitchFamily="18" charset="0"/>
              <a:buChar char="›"/>
              <a:defRPr sz="1800" baseline="0">
                <a:solidFill>
                  <a:srgbClr val="002A6C"/>
                </a:solidFill>
                <a:latin typeface="+mn-lt"/>
              </a:defRPr>
            </a:lvl3pPr>
            <a:lvl4pPr marL="116205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4pPr>
            <a:lvl5pPr marL="1619250" indent="-36195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5pPr>
            <a:lvl6pPr marL="2528888" indent="-228600" algn="l" rtl="0" eaLnBrk="1" fontAlgn="base" hangingPunct="1">
              <a:spcBef>
                <a:spcPct val="20000"/>
              </a:spcBef>
              <a:spcAft>
                <a:spcPct val="0"/>
              </a:spcAft>
              <a:buBlip>
                <a:blip r:embed="rId2"/>
              </a:buBlip>
              <a:defRPr sz="1600">
                <a:solidFill>
                  <a:schemeClr val="tx1"/>
                </a:solidFill>
                <a:latin typeface="+mn-lt"/>
              </a:defRPr>
            </a:lvl6pPr>
            <a:lvl7pPr marL="2986088" indent="-228600" algn="l" rtl="0" eaLnBrk="1" fontAlgn="base" hangingPunct="1">
              <a:spcBef>
                <a:spcPct val="20000"/>
              </a:spcBef>
              <a:spcAft>
                <a:spcPct val="0"/>
              </a:spcAft>
              <a:buBlip>
                <a:blip r:embed="rId2"/>
              </a:buBlip>
              <a:defRPr sz="1600">
                <a:solidFill>
                  <a:schemeClr val="tx1"/>
                </a:solidFill>
                <a:latin typeface="+mn-lt"/>
              </a:defRPr>
            </a:lvl7pPr>
            <a:lvl8pPr marL="3443288" indent="-228600" algn="l" rtl="0" eaLnBrk="1" fontAlgn="base" hangingPunct="1">
              <a:spcBef>
                <a:spcPct val="20000"/>
              </a:spcBef>
              <a:spcAft>
                <a:spcPct val="0"/>
              </a:spcAft>
              <a:buBlip>
                <a:blip r:embed="rId2"/>
              </a:buBlip>
              <a:defRPr sz="1600">
                <a:solidFill>
                  <a:schemeClr val="tx1"/>
                </a:solidFill>
                <a:latin typeface="+mn-lt"/>
              </a:defRPr>
            </a:lvl8pPr>
            <a:lvl9pPr marL="3900488" indent="-228600" algn="l" rtl="0" eaLnBrk="1" fontAlgn="base" hangingPunct="1">
              <a:spcBef>
                <a:spcPct val="20000"/>
              </a:spcBef>
              <a:spcAft>
                <a:spcPct val="0"/>
              </a:spcAft>
              <a:buBlip>
                <a:blip r:embed="rId2"/>
              </a:buBlip>
              <a:defRPr sz="1600">
                <a:solidFill>
                  <a:schemeClr val="tx1"/>
                </a:solidFill>
                <a:latin typeface="+mn-lt"/>
              </a:defRPr>
            </a:lvl9pPr>
          </a:lstStyle>
          <a:p>
            <a:pPr marL="1588" marR="0" lvl="1" indent="0" algn="l" defTabSz="914400" rtl="0" eaLnBrk="1" fontAlgn="base" latinLnBrk="0" hangingPunct="1">
              <a:lnSpc>
                <a:spcPts val="1800"/>
              </a:lnSpc>
              <a:spcBef>
                <a:spcPts val="0"/>
              </a:spcBef>
              <a:spcAft>
                <a:spcPts val="0"/>
              </a:spcAft>
              <a:buClr>
                <a:srgbClr val="80C437"/>
              </a:buClr>
              <a:buSzPct val="125000"/>
              <a:buFont typeface="Calisto MT" pitchFamily="18" charset="0"/>
              <a:buNone/>
              <a:tabLst/>
              <a:defRPr/>
            </a:pPr>
            <a:r>
              <a:rPr kumimoji="0" lang="en-GB" sz="1400" b="1" i="0" u="none" strike="noStrike" kern="0" cap="none" spc="0" normalizeH="0" baseline="0" noProof="0" dirty="0">
                <a:ln>
                  <a:noFill/>
                </a:ln>
                <a:solidFill>
                  <a:schemeClr val="accent5"/>
                </a:solidFill>
                <a:effectLst/>
                <a:uLnTx/>
                <a:uFillTx/>
                <a:latin typeface="Calibri"/>
              </a:rPr>
              <a:t>Building Energy Efficiency</a:t>
            </a:r>
          </a:p>
          <a:p>
            <a:pPr marL="1588" marR="0" lvl="1" indent="0" algn="l" defTabSz="914400" rtl="0" eaLnBrk="1" fontAlgn="base" latinLnBrk="0" hangingPunct="1">
              <a:lnSpc>
                <a:spcPts val="1800"/>
              </a:lnSpc>
              <a:spcBef>
                <a:spcPts val="0"/>
              </a:spcBef>
              <a:spcAft>
                <a:spcPts val="0"/>
              </a:spcAft>
              <a:buClr>
                <a:srgbClr val="80C437"/>
              </a:buClr>
              <a:buSzPct val="125000"/>
              <a:buFont typeface="Calisto MT" pitchFamily="18" charset="0"/>
              <a:buNone/>
              <a:tabLst/>
              <a:defRPr/>
            </a:pPr>
            <a:r>
              <a:rPr kumimoji="0" lang="en-GB" sz="1400" b="0" i="0" u="none" strike="noStrike" kern="0" cap="none" spc="0" normalizeH="0" baseline="0" noProof="0" dirty="0">
                <a:ln>
                  <a:noFill/>
                </a:ln>
                <a:solidFill>
                  <a:srgbClr val="002060"/>
                </a:solidFill>
                <a:effectLst/>
                <a:uLnTx/>
                <a:uFillTx/>
                <a:latin typeface="Calibri"/>
              </a:rPr>
              <a:t>Investment in new building technologies including:</a:t>
            </a:r>
            <a:endParaRPr lang="en-GB" sz="1400" dirty="0">
              <a:solidFill>
                <a:srgbClr val="002060"/>
              </a:solidFill>
              <a:latin typeface="Calibri" pitchFamily="34" charset="0"/>
              <a:cs typeface="Calibri" pitchFamily="34" charset="0"/>
            </a:endParaRPr>
          </a:p>
        </p:txBody>
      </p:sp>
      <p:sp>
        <p:nvSpPr>
          <p:cNvPr id="13" name="Content Placeholder 2">
            <a:extLst>
              <a:ext uri="{FF2B5EF4-FFF2-40B4-BE49-F238E27FC236}">
                <a16:creationId xmlns:a16="http://schemas.microsoft.com/office/drawing/2014/main" id="{DBC52C29-00B3-4F7C-86CC-70B6B8C35DBE}"/>
              </a:ext>
            </a:extLst>
          </p:cNvPr>
          <p:cNvSpPr txBox="1">
            <a:spLocks/>
          </p:cNvSpPr>
          <p:nvPr/>
        </p:nvSpPr>
        <p:spPr bwMode="auto">
          <a:xfrm>
            <a:off x="4788025" y="2081744"/>
            <a:ext cx="379245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6670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ea typeface="+mn-ea"/>
                <a:cs typeface="+mn-cs"/>
              </a:defRPr>
            </a:lvl1pPr>
            <a:lvl2pPr marL="554038" indent="-28575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defRPr>
            </a:lvl2pPr>
            <a:lvl3pPr marL="808038" indent="-252413" algn="l" rtl="0" eaLnBrk="1" fontAlgn="base" hangingPunct="1">
              <a:lnSpc>
                <a:spcPct val="100000"/>
              </a:lnSpc>
              <a:spcBef>
                <a:spcPts val="300"/>
              </a:spcBef>
              <a:spcAft>
                <a:spcPct val="0"/>
              </a:spcAft>
              <a:buClr>
                <a:schemeClr val="accent6"/>
              </a:buClr>
              <a:buSzPct val="125000"/>
              <a:buFont typeface="Calisto MT" pitchFamily="18" charset="0"/>
              <a:buChar char="›"/>
              <a:defRPr sz="1800" baseline="0">
                <a:solidFill>
                  <a:srgbClr val="002A6C"/>
                </a:solidFill>
                <a:latin typeface="+mn-lt"/>
              </a:defRPr>
            </a:lvl3pPr>
            <a:lvl4pPr marL="116205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4pPr>
            <a:lvl5pPr marL="1619250" indent="-36195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5pPr>
            <a:lvl6pPr marL="2528888" indent="-228600" algn="l" rtl="0" eaLnBrk="1" fontAlgn="base" hangingPunct="1">
              <a:spcBef>
                <a:spcPct val="20000"/>
              </a:spcBef>
              <a:spcAft>
                <a:spcPct val="0"/>
              </a:spcAft>
              <a:buBlip>
                <a:blip r:embed="rId2"/>
              </a:buBlip>
              <a:defRPr sz="1600">
                <a:solidFill>
                  <a:schemeClr val="tx1"/>
                </a:solidFill>
                <a:latin typeface="+mn-lt"/>
              </a:defRPr>
            </a:lvl6pPr>
            <a:lvl7pPr marL="2986088" indent="-228600" algn="l" rtl="0" eaLnBrk="1" fontAlgn="base" hangingPunct="1">
              <a:spcBef>
                <a:spcPct val="20000"/>
              </a:spcBef>
              <a:spcAft>
                <a:spcPct val="0"/>
              </a:spcAft>
              <a:buBlip>
                <a:blip r:embed="rId2"/>
              </a:buBlip>
              <a:defRPr sz="1600">
                <a:solidFill>
                  <a:schemeClr val="tx1"/>
                </a:solidFill>
                <a:latin typeface="+mn-lt"/>
              </a:defRPr>
            </a:lvl7pPr>
            <a:lvl8pPr marL="3443288" indent="-228600" algn="l" rtl="0" eaLnBrk="1" fontAlgn="base" hangingPunct="1">
              <a:spcBef>
                <a:spcPct val="20000"/>
              </a:spcBef>
              <a:spcAft>
                <a:spcPct val="0"/>
              </a:spcAft>
              <a:buBlip>
                <a:blip r:embed="rId2"/>
              </a:buBlip>
              <a:defRPr sz="1600">
                <a:solidFill>
                  <a:schemeClr val="tx1"/>
                </a:solidFill>
                <a:latin typeface="+mn-lt"/>
              </a:defRPr>
            </a:lvl8pPr>
            <a:lvl9pPr marL="3900488" indent="-228600" algn="l" rtl="0" eaLnBrk="1" fontAlgn="base" hangingPunct="1">
              <a:spcBef>
                <a:spcPct val="20000"/>
              </a:spcBef>
              <a:spcAft>
                <a:spcPct val="0"/>
              </a:spcAft>
              <a:buBlip>
                <a:blip r:embed="rId2"/>
              </a:buBlip>
              <a:defRPr sz="1600">
                <a:solidFill>
                  <a:schemeClr val="tx1"/>
                </a:solidFill>
                <a:latin typeface="+mn-lt"/>
              </a:defRPr>
            </a:lvl9pPr>
          </a:lstStyle>
          <a:p>
            <a:pPr marL="1588" marR="0" lvl="1" indent="0" algn="l" defTabSz="914400" rtl="0" eaLnBrk="1" fontAlgn="base" latinLnBrk="0" hangingPunct="1">
              <a:lnSpc>
                <a:spcPts val="1800"/>
              </a:lnSpc>
              <a:spcBef>
                <a:spcPts val="0"/>
              </a:spcBef>
              <a:spcAft>
                <a:spcPts val="600"/>
              </a:spcAft>
              <a:buClr>
                <a:srgbClr val="80C437"/>
              </a:buClr>
              <a:buSzPct val="125000"/>
              <a:buFont typeface="Calisto MT" pitchFamily="18" charset="0"/>
              <a:buNone/>
              <a:tabLst/>
              <a:defRPr/>
            </a:pPr>
            <a:r>
              <a:rPr kumimoji="0" lang="en-GB" sz="1400" b="1" i="0" u="none" strike="noStrike" kern="0" cap="none" spc="0" normalizeH="0" baseline="0" noProof="0" dirty="0">
                <a:ln>
                  <a:noFill/>
                </a:ln>
                <a:solidFill>
                  <a:schemeClr val="accent5"/>
                </a:solidFill>
                <a:effectLst/>
                <a:uLnTx/>
                <a:uFillTx/>
                <a:latin typeface="Calibri"/>
              </a:rPr>
              <a:t>Industrial/Process Energy Efficiency</a:t>
            </a:r>
          </a:p>
          <a:p>
            <a:pPr marL="1588" marR="0" lvl="1" indent="0" algn="l" defTabSz="914400" rtl="0" eaLnBrk="1" fontAlgn="base" latinLnBrk="0" hangingPunct="1">
              <a:lnSpc>
                <a:spcPts val="1800"/>
              </a:lnSpc>
              <a:spcBef>
                <a:spcPts val="0"/>
              </a:spcBef>
              <a:spcAft>
                <a:spcPts val="600"/>
              </a:spcAft>
              <a:buClr>
                <a:srgbClr val="80C437"/>
              </a:buClr>
              <a:buSzPct val="125000"/>
              <a:buFont typeface="Calisto MT" pitchFamily="18" charset="0"/>
              <a:buNone/>
              <a:tabLst/>
              <a:defRPr/>
            </a:pPr>
            <a:r>
              <a:rPr kumimoji="0" lang="en-GB" sz="1400" b="0" i="0" u="none" strike="noStrike" kern="0" cap="none" spc="0" normalizeH="0" baseline="0" noProof="0" dirty="0">
                <a:ln>
                  <a:noFill/>
                </a:ln>
                <a:solidFill>
                  <a:srgbClr val="002060"/>
                </a:solidFill>
                <a:effectLst/>
                <a:uLnTx/>
                <a:uFillTx/>
                <a:latin typeface="Calibri"/>
              </a:rPr>
              <a:t>Investment in new industrial technologies and processes </a:t>
            </a:r>
            <a:r>
              <a:rPr lang="en-GB" sz="1400" b="0" kern="0" dirty="0">
                <a:solidFill>
                  <a:srgbClr val="002060"/>
                </a:solidFill>
                <a:latin typeface="Calibri"/>
              </a:rPr>
              <a:t>including</a:t>
            </a:r>
            <a:r>
              <a:rPr kumimoji="0" lang="en-GB" sz="1400" b="0" i="0" u="none" strike="noStrike" kern="0" cap="none" spc="0" normalizeH="0" baseline="0" noProof="0" dirty="0">
                <a:ln>
                  <a:noFill/>
                </a:ln>
                <a:solidFill>
                  <a:srgbClr val="002060"/>
                </a:solidFill>
                <a:effectLst/>
                <a:uLnTx/>
                <a:uFillTx/>
                <a:latin typeface="Calibri"/>
              </a:rPr>
              <a:t>:</a:t>
            </a:r>
          </a:p>
        </p:txBody>
      </p:sp>
      <p:sp>
        <p:nvSpPr>
          <p:cNvPr id="14" name="Content Placeholder 2">
            <a:extLst>
              <a:ext uri="{FF2B5EF4-FFF2-40B4-BE49-F238E27FC236}">
                <a16:creationId xmlns:a16="http://schemas.microsoft.com/office/drawing/2014/main" id="{31BEC040-E32B-4288-B528-F2DD8B53DA09}"/>
              </a:ext>
            </a:extLst>
          </p:cNvPr>
          <p:cNvSpPr txBox="1">
            <a:spLocks/>
          </p:cNvSpPr>
          <p:nvPr/>
        </p:nvSpPr>
        <p:spPr bwMode="auto">
          <a:xfrm>
            <a:off x="4806124" y="3586160"/>
            <a:ext cx="4205039" cy="77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6670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ea typeface="+mn-ea"/>
                <a:cs typeface="+mn-cs"/>
              </a:defRPr>
            </a:lvl1pPr>
            <a:lvl2pPr marL="554038" indent="-28575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defRPr>
            </a:lvl2pPr>
            <a:lvl3pPr marL="808038" indent="-252413" algn="l" rtl="0" eaLnBrk="1" fontAlgn="base" hangingPunct="1">
              <a:lnSpc>
                <a:spcPct val="100000"/>
              </a:lnSpc>
              <a:spcBef>
                <a:spcPts val="300"/>
              </a:spcBef>
              <a:spcAft>
                <a:spcPct val="0"/>
              </a:spcAft>
              <a:buClr>
                <a:schemeClr val="accent6"/>
              </a:buClr>
              <a:buSzPct val="125000"/>
              <a:buFont typeface="Calisto MT" pitchFamily="18" charset="0"/>
              <a:buChar char="›"/>
              <a:defRPr sz="1800" baseline="0">
                <a:solidFill>
                  <a:srgbClr val="002A6C"/>
                </a:solidFill>
                <a:latin typeface="+mn-lt"/>
              </a:defRPr>
            </a:lvl3pPr>
            <a:lvl4pPr marL="116205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4pPr>
            <a:lvl5pPr marL="1619250" indent="-36195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5pPr>
            <a:lvl6pPr marL="2528888" indent="-228600" algn="l" rtl="0" eaLnBrk="1" fontAlgn="base" hangingPunct="1">
              <a:spcBef>
                <a:spcPct val="20000"/>
              </a:spcBef>
              <a:spcAft>
                <a:spcPct val="0"/>
              </a:spcAft>
              <a:buBlip>
                <a:blip r:embed="rId2"/>
              </a:buBlip>
              <a:defRPr sz="1600">
                <a:solidFill>
                  <a:schemeClr val="tx1"/>
                </a:solidFill>
                <a:latin typeface="+mn-lt"/>
              </a:defRPr>
            </a:lvl6pPr>
            <a:lvl7pPr marL="2986088" indent="-228600" algn="l" rtl="0" eaLnBrk="1" fontAlgn="base" hangingPunct="1">
              <a:spcBef>
                <a:spcPct val="20000"/>
              </a:spcBef>
              <a:spcAft>
                <a:spcPct val="0"/>
              </a:spcAft>
              <a:buBlip>
                <a:blip r:embed="rId2"/>
              </a:buBlip>
              <a:defRPr sz="1600">
                <a:solidFill>
                  <a:schemeClr val="tx1"/>
                </a:solidFill>
                <a:latin typeface="+mn-lt"/>
              </a:defRPr>
            </a:lvl7pPr>
            <a:lvl8pPr marL="3443288" indent="-228600" algn="l" rtl="0" eaLnBrk="1" fontAlgn="base" hangingPunct="1">
              <a:spcBef>
                <a:spcPct val="20000"/>
              </a:spcBef>
              <a:spcAft>
                <a:spcPct val="0"/>
              </a:spcAft>
              <a:buBlip>
                <a:blip r:embed="rId2"/>
              </a:buBlip>
              <a:defRPr sz="1600">
                <a:solidFill>
                  <a:schemeClr val="tx1"/>
                </a:solidFill>
                <a:latin typeface="+mn-lt"/>
              </a:defRPr>
            </a:lvl8pPr>
            <a:lvl9pPr marL="3900488" indent="-228600" algn="l" rtl="0" eaLnBrk="1" fontAlgn="base" hangingPunct="1">
              <a:spcBef>
                <a:spcPct val="20000"/>
              </a:spcBef>
              <a:spcAft>
                <a:spcPct val="0"/>
              </a:spcAft>
              <a:buBlip>
                <a:blip r:embed="rId2"/>
              </a:buBlip>
              <a:defRPr sz="1600">
                <a:solidFill>
                  <a:schemeClr val="tx1"/>
                </a:solidFill>
                <a:latin typeface="+mn-lt"/>
              </a:defRPr>
            </a:lvl9pPr>
          </a:lstStyle>
          <a:p>
            <a:pPr marL="1588" marR="0" lvl="1" indent="0" algn="l" defTabSz="914400" rtl="0" eaLnBrk="1" fontAlgn="base" latinLnBrk="0" hangingPunct="1">
              <a:lnSpc>
                <a:spcPts val="1800"/>
              </a:lnSpc>
              <a:spcBef>
                <a:spcPts val="0"/>
              </a:spcBef>
              <a:spcAft>
                <a:spcPts val="0"/>
              </a:spcAft>
              <a:buClr>
                <a:srgbClr val="80C437"/>
              </a:buClr>
              <a:buSzPct val="125000"/>
              <a:buFont typeface="Calisto MT" pitchFamily="18" charset="0"/>
              <a:buNone/>
              <a:tabLst/>
              <a:defRPr/>
            </a:pPr>
            <a:r>
              <a:rPr kumimoji="0" lang="en-GB" sz="1400" b="1" i="0" u="none" strike="noStrike" kern="0" cap="none" spc="0" normalizeH="0" baseline="0" noProof="0" dirty="0">
                <a:ln>
                  <a:noFill/>
                </a:ln>
                <a:solidFill>
                  <a:schemeClr val="accent5"/>
                </a:solidFill>
                <a:effectLst/>
                <a:uLnTx/>
                <a:uFillTx/>
                <a:latin typeface="Calibri"/>
              </a:rPr>
              <a:t>Renewable Energy</a:t>
            </a:r>
          </a:p>
          <a:p>
            <a:pPr marL="1588" marR="0" lvl="1" indent="0" algn="l" defTabSz="914400" rtl="0" eaLnBrk="1" fontAlgn="base" latinLnBrk="0" hangingPunct="1">
              <a:lnSpc>
                <a:spcPts val="1800"/>
              </a:lnSpc>
              <a:spcBef>
                <a:spcPts val="0"/>
              </a:spcBef>
              <a:spcAft>
                <a:spcPts val="0"/>
              </a:spcAft>
              <a:buClr>
                <a:srgbClr val="80C437"/>
              </a:buClr>
              <a:buSzPct val="125000"/>
              <a:buFont typeface="Calisto MT" pitchFamily="18" charset="0"/>
              <a:buNone/>
              <a:tabLst/>
              <a:defRPr/>
            </a:pPr>
            <a:r>
              <a:rPr kumimoji="0" lang="en-GB" sz="1400" b="0" i="0" u="none" strike="noStrike" kern="0" cap="none" spc="0" normalizeH="0" baseline="0" noProof="0" dirty="0">
                <a:ln>
                  <a:noFill/>
                </a:ln>
                <a:solidFill>
                  <a:srgbClr val="002060"/>
                </a:solidFill>
                <a:effectLst/>
                <a:uLnTx/>
                <a:uFillTx/>
                <a:latin typeface="Calibri"/>
              </a:rPr>
              <a:t>Investment in equipment to generate local renewable heat or electricity:</a:t>
            </a:r>
          </a:p>
        </p:txBody>
      </p:sp>
      <p:sp>
        <p:nvSpPr>
          <p:cNvPr id="15" name="Content Placeholder 2">
            <a:extLst>
              <a:ext uri="{FF2B5EF4-FFF2-40B4-BE49-F238E27FC236}">
                <a16:creationId xmlns:a16="http://schemas.microsoft.com/office/drawing/2014/main" id="{5DE695FB-F942-474C-AE70-6278FBF81F53}"/>
              </a:ext>
            </a:extLst>
          </p:cNvPr>
          <p:cNvSpPr txBox="1">
            <a:spLocks/>
          </p:cNvSpPr>
          <p:nvPr/>
        </p:nvSpPr>
        <p:spPr bwMode="auto">
          <a:xfrm>
            <a:off x="1987121" y="4148170"/>
            <a:ext cx="2030509" cy="58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6670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ea typeface="+mn-ea"/>
                <a:cs typeface="+mn-cs"/>
              </a:defRPr>
            </a:lvl1pPr>
            <a:lvl2pPr marL="554038" indent="-28575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defRPr>
            </a:lvl2pPr>
            <a:lvl3pPr marL="808038" indent="-252413" algn="l" rtl="0" eaLnBrk="1" fontAlgn="base" hangingPunct="1">
              <a:lnSpc>
                <a:spcPct val="100000"/>
              </a:lnSpc>
              <a:spcBef>
                <a:spcPts val="300"/>
              </a:spcBef>
              <a:spcAft>
                <a:spcPct val="0"/>
              </a:spcAft>
              <a:buClr>
                <a:schemeClr val="accent6"/>
              </a:buClr>
              <a:buSzPct val="125000"/>
              <a:buFont typeface="Calisto MT" pitchFamily="18" charset="0"/>
              <a:buChar char="›"/>
              <a:defRPr sz="1800" baseline="0">
                <a:solidFill>
                  <a:srgbClr val="002A6C"/>
                </a:solidFill>
                <a:latin typeface="+mn-lt"/>
              </a:defRPr>
            </a:lvl3pPr>
            <a:lvl4pPr marL="116205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4pPr>
            <a:lvl5pPr marL="1619250" indent="-36195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5pPr>
            <a:lvl6pPr marL="2528888" indent="-228600" algn="l" rtl="0" eaLnBrk="1" fontAlgn="base" hangingPunct="1">
              <a:spcBef>
                <a:spcPct val="20000"/>
              </a:spcBef>
              <a:spcAft>
                <a:spcPct val="0"/>
              </a:spcAft>
              <a:buBlip>
                <a:blip r:embed="rId2"/>
              </a:buBlip>
              <a:defRPr sz="1600">
                <a:solidFill>
                  <a:schemeClr val="tx1"/>
                </a:solidFill>
                <a:latin typeface="+mn-lt"/>
              </a:defRPr>
            </a:lvl6pPr>
            <a:lvl7pPr marL="2986088" indent="-228600" algn="l" rtl="0" eaLnBrk="1" fontAlgn="base" hangingPunct="1">
              <a:spcBef>
                <a:spcPct val="20000"/>
              </a:spcBef>
              <a:spcAft>
                <a:spcPct val="0"/>
              </a:spcAft>
              <a:buBlip>
                <a:blip r:embed="rId2"/>
              </a:buBlip>
              <a:defRPr sz="1600">
                <a:solidFill>
                  <a:schemeClr val="tx1"/>
                </a:solidFill>
                <a:latin typeface="+mn-lt"/>
              </a:defRPr>
            </a:lvl7pPr>
            <a:lvl8pPr marL="3443288" indent="-228600" algn="l" rtl="0" eaLnBrk="1" fontAlgn="base" hangingPunct="1">
              <a:spcBef>
                <a:spcPct val="20000"/>
              </a:spcBef>
              <a:spcAft>
                <a:spcPct val="0"/>
              </a:spcAft>
              <a:buBlip>
                <a:blip r:embed="rId2"/>
              </a:buBlip>
              <a:defRPr sz="1600">
                <a:solidFill>
                  <a:schemeClr val="tx1"/>
                </a:solidFill>
                <a:latin typeface="+mn-lt"/>
              </a:defRPr>
            </a:lvl8pPr>
            <a:lvl9pPr marL="3900488" indent="-228600" algn="l" rtl="0" eaLnBrk="1" fontAlgn="base" hangingPunct="1">
              <a:spcBef>
                <a:spcPct val="20000"/>
              </a:spcBef>
              <a:spcAft>
                <a:spcPct val="0"/>
              </a:spcAft>
              <a:buBlip>
                <a:blip r:embed="rId2"/>
              </a:buBlip>
              <a:defRPr sz="1600">
                <a:solidFill>
                  <a:schemeClr val="tx1"/>
                </a:solidFill>
                <a:latin typeface="+mn-lt"/>
              </a:defRPr>
            </a:lvl9pPr>
          </a:lstStyle>
          <a:p>
            <a:pPr marL="266700" marR="0" lvl="1" indent="-266700" defTabSz="914400" latinLnBrk="0">
              <a:lnSpc>
                <a:spcPts val="1800"/>
              </a:lnSpc>
              <a:spcBef>
                <a:spcPct val="20000"/>
              </a:spcBef>
              <a:buClr>
                <a:srgbClr val="92D050"/>
              </a:buClr>
              <a:tabLst/>
              <a:defRPr/>
            </a:pPr>
            <a:r>
              <a:rPr lang="en-GB" sz="1400" dirty="0">
                <a:solidFill>
                  <a:srgbClr val="002060"/>
                </a:solidFill>
                <a:latin typeface="Calibri" pitchFamily="34" charset="0"/>
                <a:cs typeface="Calibri" pitchFamily="34" charset="0"/>
              </a:rPr>
              <a:t>Air conditioning</a:t>
            </a:r>
          </a:p>
          <a:p>
            <a:pPr marL="266700" marR="0" lvl="1" indent="-266700" defTabSz="914400" latinLnBrk="0">
              <a:lnSpc>
                <a:spcPts val="1800"/>
              </a:lnSpc>
              <a:spcBef>
                <a:spcPct val="20000"/>
              </a:spcBef>
              <a:buClr>
                <a:srgbClr val="92D050"/>
              </a:buClr>
              <a:tabLst/>
              <a:defRPr/>
            </a:pPr>
            <a:r>
              <a:rPr lang="en-GB" sz="1400" dirty="0">
                <a:solidFill>
                  <a:srgbClr val="002060"/>
                </a:solidFill>
                <a:latin typeface="Calibri" pitchFamily="34" charset="0"/>
                <a:cs typeface="Calibri" pitchFamily="34" charset="0"/>
              </a:rPr>
              <a:t>Ventilation</a:t>
            </a:r>
          </a:p>
        </p:txBody>
      </p:sp>
      <p:sp>
        <p:nvSpPr>
          <p:cNvPr id="16" name="Content Placeholder 2">
            <a:extLst>
              <a:ext uri="{FF2B5EF4-FFF2-40B4-BE49-F238E27FC236}">
                <a16:creationId xmlns:a16="http://schemas.microsoft.com/office/drawing/2014/main" id="{308C1C1A-7E32-46D9-88FC-149F71A8745E}"/>
              </a:ext>
            </a:extLst>
          </p:cNvPr>
          <p:cNvSpPr txBox="1">
            <a:spLocks/>
          </p:cNvSpPr>
          <p:nvPr/>
        </p:nvSpPr>
        <p:spPr bwMode="auto">
          <a:xfrm>
            <a:off x="310574" y="4109787"/>
            <a:ext cx="1612749" cy="82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6670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ea typeface="+mn-ea"/>
                <a:cs typeface="+mn-cs"/>
              </a:defRPr>
            </a:lvl1pPr>
            <a:lvl2pPr marL="554038" indent="-28575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defRPr>
            </a:lvl2pPr>
            <a:lvl3pPr marL="808038" indent="-252413" algn="l" rtl="0" eaLnBrk="1" fontAlgn="base" hangingPunct="1">
              <a:lnSpc>
                <a:spcPct val="100000"/>
              </a:lnSpc>
              <a:spcBef>
                <a:spcPts val="300"/>
              </a:spcBef>
              <a:spcAft>
                <a:spcPct val="0"/>
              </a:spcAft>
              <a:buClr>
                <a:schemeClr val="accent6"/>
              </a:buClr>
              <a:buSzPct val="125000"/>
              <a:buFont typeface="Calisto MT" pitchFamily="18" charset="0"/>
              <a:buChar char="›"/>
              <a:defRPr sz="1800" baseline="0">
                <a:solidFill>
                  <a:srgbClr val="002A6C"/>
                </a:solidFill>
                <a:latin typeface="+mn-lt"/>
              </a:defRPr>
            </a:lvl3pPr>
            <a:lvl4pPr marL="116205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4pPr>
            <a:lvl5pPr marL="1619250" indent="-36195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5pPr>
            <a:lvl6pPr marL="2528888" indent="-228600" algn="l" rtl="0" eaLnBrk="1" fontAlgn="base" hangingPunct="1">
              <a:spcBef>
                <a:spcPct val="20000"/>
              </a:spcBef>
              <a:spcAft>
                <a:spcPct val="0"/>
              </a:spcAft>
              <a:buBlip>
                <a:blip r:embed="rId2"/>
              </a:buBlip>
              <a:defRPr sz="1600">
                <a:solidFill>
                  <a:schemeClr val="tx1"/>
                </a:solidFill>
                <a:latin typeface="+mn-lt"/>
              </a:defRPr>
            </a:lvl6pPr>
            <a:lvl7pPr marL="2986088" indent="-228600" algn="l" rtl="0" eaLnBrk="1" fontAlgn="base" hangingPunct="1">
              <a:spcBef>
                <a:spcPct val="20000"/>
              </a:spcBef>
              <a:spcAft>
                <a:spcPct val="0"/>
              </a:spcAft>
              <a:buBlip>
                <a:blip r:embed="rId2"/>
              </a:buBlip>
              <a:defRPr sz="1600">
                <a:solidFill>
                  <a:schemeClr val="tx1"/>
                </a:solidFill>
                <a:latin typeface="+mn-lt"/>
              </a:defRPr>
            </a:lvl7pPr>
            <a:lvl8pPr marL="3443288" indent="-228600" algn="l" rtl="0" eaLnBrk="1" fontAlgn="base" hangingPunct="1">
              <a:spcBef>
                <a:spcPct val="20000"/>
              </a:spcBef>
              <a:spcAft>
                <a:spcPct val="0"/>
              </a:spcAft>
              <a:buBlip>
                <a:blip r:embed="rId2"/>
              </a:buBlip>
              <a:defRPr sz="1600">
                <a:solidFill>
                  <a:schemeClr val="tx1"/>
                </a:solidFill>
                <a:latin typeface="+mn-lt"/>
              </a:defRPr>
            </a:lvl8pPr>
            <a:lvl9pPr marL="3900488" indent="-228600" algn="l" rtl="0" eaLnBrk="1" fontAlgn="base" hangingPunct="1">
              <a:spcBef>
                <a:spcPct val="20000"/>
              </a:spcBef>
              <a:spcAft>
                <a:spcPct val="0"/>
              </a:spcAft>
              <a:buBlip>
                <a:blip r:embed="rId2"/>
              </a:buBlip>
              <a:defRPr sz="1600">
                <a:solidFill>
                  <a:schemeClr val="tx1"/>
                </a:solidFill>
                <a:latin typeface="+mn-lt"/>
              </a:defRPr>
            </a:lvl9pPr>
          </a:lstStyle>
          <a:p>
            <a:pPr marL="266700" marR="0" lvl="1" indent="-266700" defTabSz="914400" latinLnBrk="0">
              <a:spcBef>
                <a:spcPct val="20000"/>
              </a:spcBef>
              <a:buClr>
                <a:srgbClr val="92D050"/>
              </a:buClr>
              <a:tabLst/>
              <a:defRPr/>
            </a:pPr>
            <a:r>
              <a:rPr lang="en-GB" sz="1400" dirty="0">
                <a:solidFill>
                  <a:srgbClr val="002060"/>
                </a:solidFill>
                <a:latin typeface="Calibri" pitchFamily="34" charset="0"/>
                <a:cs typeface="Calibri" pitchFamily="34" charset="0"/>
              </a:rPr>
              <a:t>Controls</a:t>
            </a:r>
          </a:p>
          <a:p>
            <a:pPr marL="266700" marR="0" lvl="1" indent="-266700" defTabSz="914400" latinLnBrk="0">
              <a:spcBef>
                <a:spcPct val="20000"/>
              </a:spcBef>
              <a:buClr>
                <a:srgbClr val="92D050"/>
              </a:buClr>
              <a:tabLst/>
              <a:defRPr/>
            </a:pPr>
            <a:r>
              <a:rPr lang="en-GB" sz="1400" dirty="0">
                <a:solidFill>
                  <a:srgbClr val="002060"/>
                </a:solidFill>
                <a:latin typeface="Calibri" pitchFamily="34" charset="0"/>
                <a:cs typeface="Calibri" pitchFamily="34" charset="0"/>
              </a:rPr>
              <a:t>Lighting</a:t>
            </a:r>
          </a:p>
          <a:p>
            <a:pPr marL="266700" marR="0" lvl="1" indent="-266700" defTabSz="914400" latinLnBrk="0">
              <a:spcBef>
                <a:spcPct val="20000"/>
              </a:spcBef>
              <a:buClr>
                <a:srgbClr val="92D050"/>
              </a:buClr>
              <a:tabLst/>
              <a:defRPr/>
            </a:pPr>
            <a:r>
              <a:rPr lang="en-GB" sz="1400" dirty="0">
                <a:solidFill>
                  <a:srgbClr val="002060"/>
                </a:solidFill>
                <a:latin typeface="Calibri" pitchFamily="34" charset="0"/>
                <a:cs typeface="Calibri" pitchFamily="34" charset="0"/>
              </a:rPr>
              <a:t>Heating</a:t>
            </a:r>
            <a:endParaRPr lang="en-GB" sz="1600" dirty="0">
              <a:solidFill>
                <a:srgbClr val="002060"/>
              </a:solidFill>
              <a:latin typeface="Calibri" pitchFamily="34" charset="0"/>
              <a:cs typeface="Calibri" pitchFamily="34" charset="0"/>
            </a:endParaRPr>
          </a:p>
        </p:txBody>
      </p:sp>
      <p:sp>
        <p:nvSpPr>
          <p:cNvPr id="17" name="Content Placeholder 2">
            <a:extLst>
              <a:ext uri="{FF2B5EF4-FFF2-40B4-BE49-F238E27FC236}">
                <a16:creationId xmlns:a16="http://schemas.microsoft.com/office/drawing/2014/main" id="{3326A5CB-FEA9-457D-8CE3-9F7C84FE730B}"/>
              </a:ext>
            </a:extLst>
          </p:cNvPr>
          <p:cNvSpPr txBox="1">
            <a:spLocks/>
          </p:cNvSpPr>
          <p:nvPr/>
        </p:nvSpPr>
        <p:spPr bwMode="auto">
          <a:xfrm>
            <a:off x="6684960" y="4242299"/>
            <a:ext cx="219336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6670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ea typeface="+mn-ea"/>
                <a:cs typeface="+mn-cs"/>
              </a:defRPr>
            </a:lvl1pPr>
            <a:lvl2pPr marL="554038" indent="-28575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defRPr>
            </a:lvl2pPr>
            <a:lvl3pPr marL="808038" indent="-252413" algn="l" rtl="0" eaLnBrk="1" fontAlgn="base" hangingPunct="1">
              <a:lnSpc>
                <a:spcPct val="100000"/>
              </a:lnSpc>
              <a:spcBef>
                <a:spcPts val="300"/>
              </a:spcBef>
              <a:spcAft>
                <a:spcPct val="0"/>
              </a:spcAft>
              <a:buClr>
                <a:schemeClr val="accent6"/>
              </a:buClr>
              <a:buSzPct val="125000"/>
              <a:buFont typeface="Calisto MT" pitchFamily="18" charset="0"/>
              <a:buChar char="›"/>
              <a:defRPr sz="1800" baseline="0">
                <a:solidFill>
                  <a:srgbClr val="002A6C"/>
                </a:solidFill>
                <a:latin typeface="+mn-lt"/>
              </a:defRPr>
            </a:lvl3pPr>
            <a:lvl4pPr marL="116205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4pPr>
            <a:lvl5pPr marL="1619250" indent="-36195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5pPr>
            <a:lvl6pPr marL="2528888" indent="-228600" algn="l" rtl="0" eaLnBrk="1" fontAlgn="base" hangingPunct="1">
              <a:spcBef>
                <a:spcPct val="20000"/>
              </a:spcBef>
              <a:spcAft>
                <a:spcPct val="0"/>
              </a:spcAft>
              <a:buBlip>
                <a:blip r:embed="rId2"/>
              </a:buBlip>
              <a:defRPr sz="1600">
                <a:solidFill>
                  <a:schemeClr val="tx1"/>
                </a:solidFill>
                <a:latin typeface="+mn-lt"/>
              </a:defRPr>
            </a:lvl6pPr>
            <a:lvl7pPr marL="2986088" indent="-228600" algn="l" rtl="0" eaLnBrk="1" fontAlgn="base" hangingPunct="1">
              <a:spcBef>
                <a:spcPct val="20000"/>
              </a:spcBef>
              <a:spcAft>
                <a:spcPct val="0"/>
              </a:spcAft>
              <a:buBlip>
                <a:blip r:embed="rId2"/>
              </a:buBlip>
              <a:defRPr sz="1600">
                <a:solidFill>
                  <a:schemeClr val="tx1"/>
                </a:solidFill>
                <a:latin typeface="+mn-lt"/>
              </a:defRPr>
            </a:lvl7pPr>
            <a:lvl8pPr marL="3443288" indent="-228600" algn="l" rtl="0" eaLnBrk="1" fontAlgn="base" hangingPunct="1">
              <a:spcBef>
                <a:spcPct val="20000"/>
              </a:spcBef>
              <a:spcAft>
                <a:spcPct val="0"/>
              </a:spcAft>
              <a:buBlip>
                <a:blip r:embed="rId2"/>
              </a:buBlip>
              <a:defRPr sz="1600">
                <a:solidFill>
                  <a:schemeClr val="tx1"/>
                </a:solidFill>
                <a:latin typeface="+mn-lt"/>
              </a:defRPr>
            </a:lvl8pPr>
            <a:lvl9pPr marL="3900488" indent="-228600" algn="l" rtl="0" eaLnBrk="1" fontAlgn="base" hangingPunct="1">
              <a:spcBef>
                <a:spcPct val="20000"/>
              </a:spcBef>
              <a:spcAft>
                <a:spcPct val="0"/>
              </a:spcAft>
              <a:buBlip>
                <a:blip r:embed="rId2"/>
              </a:buBlip>
              <a:defRPr sz="1600">
                <a:solidFill>
                  <a:schemeClr val="tx1"/>
                </a:solidFill>
                <a:latin typeface="+mn-lt"/>
              </a:defRPr>
            </a:lvl9pPr>
          </a:lstStyle>
          <a:p>
            <a:pPr marL="266700" marR="0" lvl="1" indent="-266700" defTabSz="914400" latinLnBrk="0">
              <a:lnSpc>
                <a:spcPts val="1800"/>
              </a:lnSpc>
              <a:spcBef>
                <a:spcPts val="0"/>
              </a:spcBef>
              <a:buClr>
                <a:srgbClr val="92D050"/>
              </a:buClr>
              <a:tabLst/>
              <a:defRPr/>
            </a:pPr>
            <a:r>
              <a:rPr lang="en-GB" sz="1400" dirty="0">
                <a:solidFill>
                  <a:srgbClr val="002060"/>
                </a:solidFill>
                <a:latin typeface="Calibri" pitchFamily="34" charset="0"/>
                <a:cs typeface="Calibri" pitchFamily="34" charset="0"/>
              </a:rPr>
              <a:t>Solar (thermal/PV)</a:t>
            </a:r>
          </a:p>
          <a:p>
            <a:pPr marL="266700" marR="0" lvl="1" indent="-266700" defTabSz="914400" latinLnBrk="0">
              <a:lnSpc>
                <a:spcPts val="1800"/>
              </a:lnSpc>
              <a:spcBef>
                <a:spcPts val="0"/>
              </a:spcBef>
              <a:buClr>
                <a:srgbClr val="92D050"/>
              </a:buClr>
              <a:tabLst/>
              <a:defRPr/>
            </a:pPr>
            <a:r>
              <a:rPr lang="en-GB" sz="1400" dirty="0">
                <a:solidFill>
                  <a:srgbClr val="002060"/>
                </a:solidFill>
                <a:latin typeface="Calibri" pitchFamily="34" charset="0"/>
                <a:cs typeface="Calibri" pitchFamily="34" charset="0"/>
              </a:rPr>
              <a:t>CHP</a:t>
            </a:r>
          </a:p>
          <a:p>
            <a:pPr marL="266700" marR="0" lvl="1" indent="-266700" defTabSz="914400" latinLnBrk="0">
              <a:spcBef>
                <a:spcPts val="0"/>
              </a:spcBef>
              <a:buClr>
                <a:srgbClr val="92D050"/>
              </a:buClr>
              <a:tabLst/>
              <a:defRPr/>
            </a:pPr>
            <a:r>
              <a:rPr lang="en-GB" sz="1400" dirty="0">
                <a:solidFill>
                  <a:srgbClr val="002060"/>
                </a:solidFill>
                <a:latin typeface="Calibri" pitchFamily="34" charset="0"/>
                <a:cs typeface="Calibri" pitchFamily="34" charset="0"/>
              </a:rPr>
              <a:t>Waste to energy</a:t>
            </a:r>
          </a:p>
        </p:txBody>
      </p:sp>
      <p:sp>
        <p:nvSpPr>
          <p:cNvPr id="18" name="Content Placeholder 2">
            <a:extLst>
              <a:ext uri="{FF2B5EF4-FFF2-40B4-BE49-F238E27FC236}">
                <a16:creationId xmlns:a16="http://schemas.microsoft.com/office/drawing/2014/main" id="{9A98ECAB-74A8-41C5-831E-03BD10D7D741}"/>
              </a:ext>
            </a:extLst>
          </p:cNvPr>
          <p:cNvSpPr txBox="1">
            <a:spLocks/>
          </p:cNvSpPr>
          <p:nvPr/>
        </p:nvSpPr>
        <p:spPr bwMode="auto">
          <a:xfrm>
            <a:off x="4773872" y="4242298"/>
            <a:ext cx="2030509" cy="77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6670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ea typeface="+mn-ea"/>
                <a:cs typeface="+mn-cs"/>
              </a:defRPr>
            </a:lvl1pPr>
            <a:lvl2pPr marL="554038" indent="-28575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defRPr>
            </a:lvl2pPr>
            <a:lvl3pPr marL="808038" indent="-252413" algn="l" rtl="0" eaLnBrk="1" fontAlgn="base" hangingPunct="1">
              <a:lnSpc>
                <a:spcPct val="100000"/>
              </a:lnSpc>
              <a:spcBef>
                <a:spcPts val="300"/>
              </a:spcBef>
              <a:spcAft>
                <a:spcPct val="0"/>
              </a:spcAft>
              <a:buClr>
                <a:schemeClr val="accent6"/>
              </a:buClr>
              <a:buSzPct val="125000"/>
              <a:buFont typeface="Calisto MT" pitchFamily="18" charset="0"/>
              <a:buChar char="›"/>
              <a:defRPr sz="1800" baseline="0">
                <a:solidFill>
                  <a:srgbClr val="002A6C"/>
                </a:solidFill>
                <a:latin typeface="+mn-lt"/>
              </a:defRPr>
            </a:lvl3pPr>
            <a:lvl4pPr marL="116205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4pPr>
            <a:lvl5pPr marL="1619250" indent="-36195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5pPr>
            <a:lvl6pPr marL="2528888" indent="-228600" algn="l" rtl="0" eaLnBrk="1" fontAlgn="base" hangingPunct="1">
              <a:spcBef>
                <a:spcPct val="20000"/>
              </a:spcBef>
              <a:spcAft>
                <a:spcPct val="0"/>
              </a:spcAft>
              <a:buBlip>
                <a:blip r:embed="rId2"/>
              </a:buBlip>
              <a:defRPr sz="1600">
                <a:solidFill>
                  <a:schemeClr val="tx1"/>
                </a:solidFill>
                <a:latin typeface="+mn-lt"/>
              </a:defRPr>
            </a:lvl6pPr>
            <a:lvl7pPr marL="2986088" indent="-228600" algn="l" rtl="0" eaLnBrk="1" fontAlgn="base" hangingPunct="1">
              <a:spcBef>
                <a:spcPct val="20000"/>
              </a:spcBef>
              <a:spcAft>
                <a:spcPct val="0"/>
              </a:spcAft>
              <a:buBlip>
                <a:blip r:embed="rId2"/>
              </a:buBlip>
              <a:defRPr sz="1600">
                <a:solidFill>
                  <a:schemeClr val="tx1"/>
                </a:solidFill>
                <a:latin typeface="+mn-lt"/>
              </a:defRPr>
            </a:lvl7pPr>
            <a:lvl8pPr marL="3443288" indent="-228600" algn="l" rtl="0" eaLnBrk="1" fontAlgn="base" hangingPunct="1">
              <a:spcBef>
                <a:spcPct val="20000"/>
              </a:spcBef>
              <a:spcAft>
                <a:spcPct val="0"/>
              </a:spcAft>
              <a:buBlip>
                <a:blip r:embed="rId2"/>
              </a:buBlip>
              <a:defRPr sz="1600">
                <a:solidFill>
                  <a:schemeClr val="tx1"/>
                </a:solidFill>
                <a:latin typeface="+mn-lt"/>
              </a:defRPr>
            </a:lvl8pPr>
            <a:lvl9pPr marL="3900488" indent="-228600" algn="l" rtl="0" eaLnBrk="1" fontAlgn="base" hangingPunct="1">
              <a:spcBef>
                <a:spcPct val="20000"/>
              </a:spcBef>
              <a:spcAft>
                <a:spcPct val="0"/>
              </a:spcAft>
              <a:buBlip>
                <a:blip r:embed="rId2"/>
              </a:buBlip>
              <a:defRPr sz="1600">
                <a:solidFill>
                  <a:schemeClr val="tx1"/>
                </a:solidFill>
                <a:latin typeface="+mn-lt"/>
              </a:defRPr>
            </a:lvl9pPr>
          </a:lstStyle>
          <a:p>
            <a:pPr marL="266700" marR="0" lvl="1" indent="-266700" defTabSz="914400" latinLnBrk="0">
              <a:lnSpc>
                <a:spcPts val="1800"/>
              </a:lnSpc>
              <a:spcBef>
                <a:spcPts val="0"/>
              </a:spcBef>
              <a:buClr>
                <a:srgbClr val="92D050"/>
              </a:buClr>
              <a:tabLst/>
              <a:defRPr/>
            </a:pPr>
            <a:r>
              <a:rPr lang="en-GB" sz="1400" dirty="0">
                <a:solidFill>
                  <a:srgbClr val="002060"/>
                </a:solidFill>
                <a:latin typeface="Calibri" pitchFamily="34" charset="0"/>
                <a:cs typeface="Calibri" pitchFamily="34" charset="0"/>
              </a:rPr>
              <a:t>Sustainable biomass</a:t>
            </a:r>
          </a:p>
          <a:p>
            <a:pPr marL="266700" marR="0" lvl="1" indent="-266700" defTabSz="914400" latinLnBrk="0">
              <a:lnSpc>
                <a:spcPts val="1800"/>
              </a:lnSpc>
              <a:spcBef>
                <a:spcPts val="0"/>
              </a:spcBef>
              <a:buClr>
                <a:srgbClr val="92D050"/>
              </a:buClr>
              <a:tabLst/>
              <a:defRPr/>
            </a:pPr>
            <a:r>
              <a:rPr lang="en-GB" sz="1400" dirty="0">
                <a:solidFill>
                  <a:srgbClr val="002060"/>
                </a:solidFill>
                <a:latin typeface="Calibri" pitchFamily="34" charset="0"/>
                <a:cs typeface="Calibri" pitchFamily="34" charset="0"/>
              </a:rPr>
              <a:t>Heat pumps</a:t>
            </a:r>
          </a:p>
          <a:p>
            <a:pPr marL="266700" marR="0" lvl="1" indent="-266700" defTabSz="914400" latinLnBrk="0">
              <a:lnSpc>
                <a:spcPts val="1800"/>
              </a:lnSpc>
              <a:spcBef>
                <a:spcPts val="0"/>
              </a:spcBef>
              <a:buClr>
                <a:srgbClr val="92D050"/>
              </a:buClr>
              <a:tabLst/>
              <a:defRPr/>
            </a:pPr>
            <a:r>
              <a:rPr lang="en-GB" sz="1400" dirty="0">
                <a:solidFill>
                  <a:srgbClr val="002060"/>
                </a:solidFill>
                <a:latin typeface="Calibri" pitchFamily="34" charset="0"/>
                <a:cs typeface="Calibri" pitchFamily="34" charset="0"/>
              </a:rPr>
              <a:t>Wind</a:t>
            </a:r>
          </a:p>
        </p:txBody>
      </p:sp>
      <p:sp>
        <p:nvSpPr>
          <p:cNvPr id="19" name="Content Placeholder 2">
            <a:extLst>
              <a:ext uri="{FF2B5EF4-FFF2-40B4-BE49-F238E27FC236}">
                <a16:creationId xmlns:a16="http://schemas.microsoft.com/office/drawing/2014/main" id="{52114518-CDA9-4512-AE55-01F6CF6CF471}"/>
              </a:ext>
            </a:extLst>
          </p:cNvPr>
          <p:cNvSpPr txBox="1">
            <a:spLocks/>
          </p:cNvSpPr>
          <p:nvPr/>
        </p:nvSpPr>
        <p:spPr bwMode="auto">
          <a:xfrm>
            <a:off x="6481153" y="2851300"/>
            <a:ext cx="1965929" cy="58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6670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ea typeface="+mn-ea"/>
                <a:cs typeface="+mn-cs"/>
              </a:defRPr>
            </a:lvl1pPr>
            <a:lvl2pPr marL="554038" indent="-28575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defRPr>
            </a:lvl2pPr>
            <a:lvl3pPr marL="808038" indent="-252413" algn="l" rtl="0" eaLnBrk="1" fontAlgn="base" hangingPunct="1">
              <a:lnSpc>
                <a:spcPct val="100000"/>
              </a:lnSpc>
              <a:spcBef>
                <a:spcPts val="300"/>
              </a:spcBef>
              <a:spcAft>
                <a:spcPct val="0"/>
              </a:spcAft>
              <a:buClr>
                <a:schemeClr val="accent6"/>
              </a:buClr>
              <a:buSzPct val="125000"/>
              <a:buFont typeface="Calisto MT" pitchFamily="18" charset="0"/>
              <a:buChar char="›"/>
              <a:defRPr sz="1800" baseline="0">
                <a:solidFill>
                  <a:srgbClr val="002A6C"/>
                </a:solidFill>
                <a:latin typeface="+mn-lt"/>
              </a:defRPr>
            </a:lvl3pPr>
            <a:lvl4pPr marL="116205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4pPr>
            <a:lvl5pPr marL="1619250" indent="-36195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5pPr>
            <a:lvl6pPr marL="2528888" indent="-228600" algn="l" rtl="0" eaLnBrk="1" fontAlgn="base" hangingPunct="1">
              <a:spcBef>
                <a:spcPct val="20000"/>
              </a:spcBef>
              <a:spcAft>
                <a:spcPct val="0"/>
              </a:spcAft>
              <a:buBlip>
                <a:blip r:embed="rId2"/>
              </a:buBlip>
              <a:defRPr sz="1600">
                <a:solidFill>
                  <a:schemeClr val="tx1"/>
                </a:solidFill>
                <a:latin typeface="+mn-lt"/>
              </a:defRPr>
            </a:lvl6pPr>
            <a:lvl7pPr marL="2986088" indent="-228600" algn="l" rtl="0" eaLnBrk="1" fontAlgn="base" hangingPunct="1">
              <a:spcBef>
                <a:spcPct val="20000"/>
              </a:spcBef>
              <a:spcAft>
                <a:spcPct val="0"/>
              </a:spcAft>
              <a:buBlip>
                <a:blip r:embed="rId2"/>
              </a:buBlip>
              <a:defRPr sz="1600">
                <a:solidFill>
                  <a:schemeClr val="tx1"/>
                </a:solidFill>
                <a:latin typeface="+mn-lt"/>
              </a:defRPr>
            </a:lvl7pPr>
            <a:lvl8pPr marL="3443288" indent="-228600" algn="l" rtl="0" eaLnBrk="1" fontAlgn="base" hangingPunct="1">
              <a:spcBef>
                <a:spcPct val="20000"/>
              </a:spcBef>
              <a:spcAft>
                <a:spcPct val="0"/>
              </a:spcAft>
              <a:buBlip>
                <a:blip r:embed="rId2"/>
              </a:buBlip>
              <a:defRPr sz="1600">
                <a:solidFill>
                  <a:schemeClr val="tx1"/>
                </a:solidFill>
                <a:latin typeface="+mn-lt"/>
              </a:defRPr>
            </a:lvl8pPr>
            <a:lvl9pPr marL="3900488" indent="-228600" algn="l" rtl="0" eaLnBrk="1" fontAlgn="base" hangingPunct="1">
              <a:spcBef>
                <a:spcPct val="20000"/>
              </a:spcBef>
              <a:spcAft>
                <a:spcPct val="0"/>
              </a:spcAft>
              <a:buBlip>
                <a:blip r:embed="rId2"/>
              </a:buBlip>
              <a:defRPr sz="1600">
                <a:solidFill>
                  <a:schemeClr val="tx1"/>
                </a:solidFill>
                <a:latin typeface="+mn-lt"/>
              </a:defRPr>
            </a:lvl9pPr>
          </a:lstStyle>
          <a:p>
            <a:pPr marL="266700" marR="0" lvl="1" indent="-266700" defTabSz="914400" latinLnBrk="0">
              <a:lnSpc>
                <a:spcPts val="1800"/>
              </a:lnSpc>
              <a:spcBef>
                <a:spcPct val="20000"/>
              </a:spcBef>
              <a:buClr>
                <a:srgbClr val="92D050"/>
              </a:buClr>
              <a:tabLst/>
              <a:defRPr/>
            </a:pPr>
            <a:r>
              <a:rPr lang="en-GB" sz="1400" dirty="0">
                <a:solidFill>
                  <a:srgbClr val="002060"/>
                </a:solidFill>
                <a:latin typeface="Calibri" pitchFamily="34" charset="0"/>
                <a:cs typeface="Calibri" pitchFamily="34" charset="0"/>
              </a:rPr>
              <a:t>Refrigeration</a:t>
            </a:r>
          </a:p>
          <a:p>
            <a:pPr marL="266700" marR="0" lvl="1" indent="-266700" defTabSz="914400" latinLnBrk="0">
              <a:lnSpc>
                <a:spcPts val="1800"/>
              </a:lnSpc>
              <a:spcBef>
                <a:spcPct val="20000"/>
              </a:spcBef>
              <a:buClr>
                <a:srgbClr val="92D050"/>
              </a:buClr>
              <a:tabLst/>
              <a:defRPr/>
            </a:pPr>
            <a:r>
              <a:rPr lang="en-GB" sz="1400" dirty="0">
                <a:solidFill>
                  <a:srgbClr val="002060"/>
                </a:solidFill>
                <a:latin typeface="Calibri" pitchFamily="34" charset="0"/>
                <a:cs typeface="Calibri" pitchFamily="34" charset="0"/>
              </a:rPr>
              <a:t>Process heating</a:t>
            </a:r>
          </a:p>
        </p:txBody>
      </p:sp>
      <p:sp>
        <p:nvSpPr>
          <p:cNvPr id="20" name="Content Placeholder 2">
            <a:extLst>
              <a:ext uri="{FF2B5EF4-FFF2-40B4-BE49-F238E27FC236}">
                <a16:creationId xmlns:a16="http://schemas.microsoft.com/office/drawing/2014/main" id="{8D122FAF-7C88-4B84-A5B6-BB1CCA3AEFEB}"/>
              </a:ext>
            </a:extLst>
          </p:cNvPr>
          <p:cNvSpPr txBox="1">
            <a:spLocks/>
          </p:cNvSpPr>
          <p:nvPr/>
        </p:nvSpPr>
        <p:spPr bwMode="auto">
          <a:xfrm>
            <a:off x="4788024" y="2851300"/>
            <a:ext cx="1850495" cy="82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6670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ea typeface="+mn-ea"/>
                <a:cs typeface="+mn-cs"/>
              </a:defRPr>
            </a:lvl1pPr>
            <a:lvl2pPr marL="554038" indent="-285750" algn="l" rtl="0" eaLnBrk="1" fontAlgn="base" hangingPunct="1">
              <a:lnSpc>
                <a:spcPct val="100000"/>
              </a:lnSpc>
              <a:spcBef>
                <a:spcPts val="300"/>
              </a:spcBef>
              <a:spcAft>
                <a:spcPct val="0"/>
              </a:spcAft>
              <a:buClr>
                <a:schemeClr val="accent6"/>
              </a:buClr>
              <a:buSzPct val="125000"/>
              <a:buFont typeface="Calisto MT" pitchFamily="18" charset="0"/>
              <a:buChar char="›"/>
              <a:defRPr sz="2000">
                <a:solidFill>
                  <a:srgbClr val="002A6C"/>
                </a:solidFill>
                <a:latin typeface="+mn-lt"/>
              </a:defRPr>
            </a:lvl2pPr>
            <a:lvl3pPr marL="808038" indent="-252413" algn="l" rtl="0" eaLnBrk="1" fontAlgn="base" hangingPunct="1">
              <a:lnSpc>
                <a:spcPct val="100000"/>
              </a:lnSpc>
              <a:spcBef>
                <a:spcPts val="300"/>
              </a:spcBef>
              <a:spcAft>
                <a:spcPct val="0"/>
              </a:spcAft>
              <a:buClr>
                <a:schemeClr val="accent6"/>
              </a:buClr>
              <a:buSzPct val="125000"/>
              <a:buFont typeface="Calisto MT" pitchFamily="18" charset="0"/>
              <a:buChar char="›"/>
              <a:defRPr sz="1800" baseline="0">
                <a:solidFill>
                  <a:srgbClr val="002A6C"/>
                </a:solidFill>
                <a:latin typeface="+mn-lt"/>
              </a:defRPr>
            </a:lvl3pPr>
            <a:lvl4pPr marL="1162050" indent="-26670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4pPr>
            <a:lvl5pPr marL="1619250" indent="-361950" algn="l" rtl="0" eaLnBrk="1" fontAlgn="base" hangingPunct="1">
              <a:lnSpc>
                <a:spcPct val="100000"/>
              </a:lnSpc>
              <a:spcBef>
                <a:spcPts val="300"/>
              </a:spcBef>
              <a:spcAft>
                <a:spcPct val="0"/>
              </a:spcAft>
              <a:buClr>
                <a:schemeClr val="accent6"/>
              </a:buClr>
              <a:buSzPct val="125000"/>
              <a:buFont typeface="Calisto MT" pitchFamily="18" charset="0"/>
              <a:buChar char="›"/>
              <a:defRPr sz="1800">
                <a:solidFill>
                  <a:schemeClr val="tx1"/>
                </a:solidFill>
                <a:latin typeface="+mn-lt"/>
              </a:defRPr>
            </a:lvl5pPr>
            <a:lvl6pPr marL="2528888" indent="-228600" algn="l" rtl="0" eaLnBrk="1" fontAlgn="base" hangingPunct="1">
              <a:spcBef>
                <a:spcPct val="20000"/>
              </a:spcBef>
              <a:spcAft>
                <a:spcPct val="0"/>
              </a:spcAft>
              <a:buBlip>
                <a:blip r:embed="rId2"/>
              </a:buBlip>
              <a:defRPr sz="1600">
                <a:solidFill>
                  <a:schemeClr val="tx1"/>
                </a:solidFill>
                <a:latin typeface="+mn-lt"/>
              </a:defRPr>
            </a:lvl6pPr>
            <a:lvl7pPr marL="2986088" indent="-228600" algn="l" rtl="0" eaLnBrk="1" fontAlgn="base" hangingPunct="1">
              <a:spcBef>
                <a:spcPct val="20000"/>
              </a:spcBef>
              <a:spcAft>
                <a:spcPct val="0"/>
              </a:spcAft>
              <a:buBlip>
                <a:blip r:embed="rId2"/>
              </a:buBlip>
              <a:defRPr sz="1600">
                <a:solidFill>
                  <a:schemeClr val="tx1"/>
                </a:solidFill>
                <a:latin typeface="+mn-lt"/>
              </a:defRPr>
            </a:lvl7pPr>
            <a:lvl8pPr marL="3443288" indent="-228600" algn="l" rtl="0" eaLnBrk="1" fontAlgn="base" hangingPunct="1">
              <a:spcBef>
                <a:spcPct val="20000"/>
              </a:spcBef>
              <a:spcAft>
                <a:spcPct val="0"/>
              </a:spcAft>
              <a:buBlip>
                <a:blip r:embed="rId2"/>
              </a:buBlip>
              <a:defRPr sz="1600">
                <a:solidFill>
                  <a:schemeClr val="tx1"/>
                </a:solidFill>
                <a:latin typeface="+mn-lt"/>
              </a:defRPr>
            </a:lvl8pPr>
            <a:lvl9pPr marL="3900488" indent="-228600" algn="l" rtl="0" eaLnBrk="1" fontAlgn="base" hangingPunct="1">
              <a:spcBef>
                <a:spcPct val="20000"/>
              </a:spcBef>
              <a:spcAft>
                <a:spcPct val="0"/>
              </a:spcAft>
              <a:buBlip>
                <a:blip r:embed="rId2"/>
              </a:buBlip>
              <a:defRPr sz="1600">
                <a:solidFill>
                  <a:schemeClr val="tx1"/>
                </a:solidFill>
                <a:latin typeface="+mn-lt"/>
              </a:defRPr>
            </a:lvl9pPr>
          </a:lstStyle>
          <a:p>
            <a:pPr marL="266700" marR="0" lvl="1" indent="-266700" defTabSz="914400" latinLnBrk="0">
              <a:spcBef>
                <a:spcPct val="20000"/>
              </a:spcBef>
              <a:buClr>
                <a:srgbClr val="92D050"/>
              </a:buClr>
              <a:tabLst/>
              <a:defRPr/>
            </a:pPr>
            <a:r>
              <a:rPr lang="en-GB" sz="1400" dirty="0">
                <a:solidFill>
                  <a:srgbClr val="002060"/>
                </a:solidFill>
                <a:latin typeface="Calibri" pitchFamily="34" charset="0"/>
                <a:cs typeface="Calibri" pitchFamily="34" charset="0"/>
              </a:rPr>
              <a:t>Motors &amp; drives</a:t>
            </a:r>
          </a:p>
          <a:p>
            <a:pPr marL="266700" marR="0" lvl="1" indent="-266700" defTabSz="914400" latinLnBrk="0">
              <a:spcBef>
                <a:spcPct val="20000"/>
              </a:spcBef>
              <a:buClr>
                <a:srgbClr val="92D050"/>
              </a:buClr>
              <a:tabLst/>
              <a:defRPr/>
            </a:pPr>
            <a:r>
              <a:rPr lang="en-GB" sz="1400" dirty="0">
                <a:solidFill>
                  <a:srgbClr val="002060"/>
                </a:solidFill>
                <a:latin typeface="Calibri" pitchFamily="34" charset="0"/>
                <a:cs typeface="Calibri" pitchFamily="34" charset="0"/>
              </a:rPr>
              <a:t>Compressed air</a:t>
            </a:r>
          </a:p>
          <a:p>
            <a:pPr marL="266700" marR="0" lvl="1" indent="-266700" defTabSz="914400" latinLnBrk="0">
              <a:spcBef>
                <a:spcPct val="20000"/>
              </a:spcBef>
              <a:buClr>
                <a:srgbClr val="92D050"/>
              </a:buClr>
              <a:tabLst/>
              <a:defRPr/>
            </a:pPr>
            <a:r>
              <a:rPr lang="en-GB" sz="1400" dirty="0">
                <a:solidFill>
                  <a:srgbClr val="002060"/>
                </a:solidFill>
                <a:latin typeface="Calibri" pitchFamily="34" charset="0"/>
                <a:cs typeface="Calibri" pitchFamily="34" charset="0"/>
              </a:rPr>
              <a:t>Process controls</a:t>
            </a:r>
          </a:p>
        </p:txBody>
      </p:sp>
      <p:pic>
        <p:nvPicPr>
          <p:cNvPr id="22" name="Picture 21">
            <a:extLst>
              <a:ext uri="{FF2B5EF4-FFF2-40B4-BE49-F238E27FC236}">
                <a16:creationId xmlns:a16="http://schemas.microsoft.com/office/drawing/2014/main" id="{C01B3A08-E200-4820-AD68-B2B36B2F5985}"/>
              </a:ext>
            </a:extLst>
          </p:cNvPr>
          <p:cNvPicPr>
            <a:picLocks noChangeAspect="1"/>
          </p:cNvPicPr>
          <p:nvPr/>
        </p:nvPicPr>
        <p:blipFill>
          <a:blip r:embed="rId3"/>
          <a:stretch>
            <a:fillRect/>
          </a:stretch>
        </p:blipFill>
        <p:spPr>
          <a:xfrm>
            <a:off x="270819" y="361150"/>
            <a:ext cx="811064" cy="499462"/>
          </a:xfrm>
          <a:prstGeom prst="rect">
            <a:avLst/>
          </a:prstGeom>
        </p:spPr>
      </p:pic>
      <p:pic>
        <p:nvPicPr>
          <p:cNvPr id="23" name="Picture 22">
            <a:extLst>
              <a:ext uri="{FF2B5EF4-FFF2-40B4-BE49-F238E27FC236}">
                <a16:creationId xmlns:a16="http://schemas.microsoft.com/office/drawing/2014/main" id="{229817CF-18F3-457E-BB36-89C1B0AF88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3187331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12EC9D-9F42-4CE5-B23D-03EE705149F9}"/>
              </a:ext>
            </a:extLst>
          </p:cNvPr>
          <p:cNvSpPr>
            <a:spLocks noGrp="1"/>
          </p:cNvSpPr>
          <p:nvPr>
            <p:ph type="sldNum" sz="quarter" idx="12"/>
          </p:nvPr>
        </p:nvSpPr>
        <p:spPr/>
        <p:txBody>
          <a:bodyPr/>
          <a:lstStyle/>
          <a:p>
            <a:fld id="{D209C6F7-3311-4A51-91D2-C6AA7AB1F99B}" type="slidenum">
              <a:rPr lang="en-GB" smtClean="0"/>
              <a:pPr/>
              <a:t>20</a:t>
            </a:fld>
            <a:endParaRPr lang="en-GB" dirty="0"/>
          </a:p>
        </p:txBody>
      </p:sp>
      <p:sp>
        <p:nvSpPr>
          <p:cNvPr id="6" name="Title 5">
            <a:extLst>
              <a:ext uri="{FF2B5EF4-FFF2-40B4-BE49-F238E27FC236}">
                <a16:creationId xmlns:a16="http://schemas.microsoft.com/office/drawing/2014/main" id="{6E94A777-14FD-4B6B-841F-438CA748979B}"/>
              </a:ext>
            </a:extLst>
          </p:cNvPr>
          <p:cNvSpPr>
            <a:spLocks noGrp="1"/>
          </p:cNvSpPr>
          <p:nvPr>
            <p:ph type="title"/>
          </p:nvPr>
        </p:nvSpPr>
        <p:spPr>
          <a:xfrm>
            <a:off x="1532081" y="229762"/>
            <a:ext cx="7346247" cy="644010"/>
          </a:xfrm>
        </p:spPr>
        <p:txBody>
          <a:bodyPr/>
          <a:lstStyle/>
          <a:p>
            <a:r>
              <a:rPr lang="en-GB" dirty="0"/>
              <a:t>Energy and Cost Savings Opportunities </a:t>
            </a:r>
            <a:br>
              <a:rPr lang="en-GB" dirty="0"/>
            </a:br>
            <a:r>
              <a:rPr lang="en-GB" sz="2000" dirty="0"/>
              <a:t>Optimising use | Boilers </a:t>
            </a:r>
            <a:endParaRPr lang="en-GB" dirty="0"/>
          </a:p>
        </p:txBody>
      </p:sp>
      <p:sp>
        <p:nvSpPr>
          <p:cNvPr id="8" name="Rectangle 7">
            <a:extLst>
              <a:ext uri="{FF2B5EF4-FFF2-40B4-BE49-F238E27FC236}">
                <a16:creationId xmlns:a16="http://schemas.microsoft.com/office/drawing/2014/main" id="{F19E3253-2904-434A-893F-46228A4AC367}"/>
              </a:ext>
            </a:extLst>
          </p:cNvPr>
          <p:cNvSpPr/>
          <p:nvPr/>
        </p:nvSpPr>
        <p:spPr>
          <a:xfrm>
            <a:off x="0" y="1203158"/>
            <a:ext cx="9144000" cy="10509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GB" sz="1400" dirty="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Almost all of the sub-sectors in the food and beverage processing industry need some form of process heating for, for example, pasteurization, sterilization, blanching, peeling, evaporation, washing products and the cleaning of production halls and equipment.  The required thermal energy is usually supplied by on-site boilers installed to supply hot water or steam at various temperatures and pressures depending on the process requirements. </a:t>
            </a:r>
            <a:endParaRPr lang="en-GB" sz="1400" dirty="0">
              <a:solidFill>
                <a:schemeClr val="bg2">
                  <a:lumMod val="10000"/>
                </a:schemeClr>
              </a:solidFill>
              <a:latin typeface="Arial" panose="020B0604020202020204" pitchFamily="34" charset="0"/>
              <a:ea typeface="SimSun" panose="02010600030101010101" pitchFamily="2" charset="-122"/>
              <a:cs typeface="Times New Roman" panose="02020603050405020304" pitchFamily="18" charset="0"/>
            </a:endParaRPr>
          </a:p>
        </p:txBody>
      </p:sp>
      <p:sp>
        <p:nvSpPr>
          <p:cNvPr id="9" name="Rectangle 8">
            <a:extLst>
              <a:ext uri="{FF2B5EF4-FFF2-40B4-BE49-F238E27FC236}">
                <a16:creationId xmlns:a16="http://schemas.microsoft.com/office/drawing/2014/main" id="{4CBB1A11-17D0-479A-9E65-C984155AA20C}"/>
              </a:ext>
            </a:extLst>
          </p:cNvPr>
          <p:cNvSpPr/>
          <p:nvPr/>
        </p:nvSpPr>
        <p:spPr>
          <a:xfrm>
            <a:off x="1905000" y="2392625"/>
            <a:ext cx="6561340" cy="29444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t>Opportunity</a:t>
            </a:r>
          </a:p>
        </p:txBody>
      </p:sp>
      <p:graphicFrame>
        <p:nvGraphicFramePr>
          <p:cNvPr id="10" name="Table 9">
            <a:extLst>
              <a:ext uri="{FF2B5EF4-FFF2-40B4-BE49-F238E27FC236}">
                <a16:creationId xmlns:a16="http://schemas.microsoft.com/office/drawing/2014/main" id="{9E408583-73C0-42B5-9032-F2DE60446218}"/>
              </a:ext>
            </a:extLst>
          </p:cNvPr>
          <p:cNvGraphicFramePr>
            <a:graphicFrameLocks noGrp="1"/>
          </p:cNvGraphicFramePr>
          <p:nvPr>
            <p:extLst>
              <p:ext uri="{D42A27DB-BD31-4B8C-83A1-F6EECF244321}">
                <p14:modId xmlns:p14="http://schemas.microsoft.com/office/powerpoint/2010/main" val="1370007934"/>
              </p:ext>
            </p:extLst>
          </p:nvPr>
        </p:nvGraphicFramePr>
        <p:xfrm>
          <a:off x="602149" y="2687067"/>
          <a:ext cx="7850374" cy="2273055"/>
        </p:xfrm>
        <a:graphic>
          <a:graphicData uri="http://schemas.openxmlformats.org/drawingml/2006/table">
            <a:tbl>
              <a:tblPr firstRow="1" bandRow="1">
                <a:tableStyleId>{6E25E649-3F16-4E02-A733-19D2CDBF48F0}</a:tableStyleId>
              </a:tblPr>
              <a:tblGrid>
                <a:gridCol w="1197938">
                  <a:extLst>
                    <a:ext uri="{9D8B030D-6E8A-4147-A177-3AD203B41FA5}">
                      <a16:colId xmlns:a16="http://schemas.microsoft.com/office/drawing/2014/main" val="1062965580"/>
                    </a:ext>
                  </a:extLst>
                </a:gridCol>
                <a:gridCol w="6652436">
                  <a:extLst>
                    <a:ext uri="{9D8B030D-6E8A-4147-A177-3AD203B41FA5}">
                      <a16:colId xmlns:a16="http://schemas.microsoft.com/office/drawing/2014/main" val="1654429543"/>
                    </a:ext>
                  </a:extLst>
                </a:gridCol>
              </a:tblGrid>
              <a:tr h="180754">
                <a:tc>
                  <a:txBody>
                    <a:bodyPr/>
                    <a:lstStyle/>
                    <a:p>
                      <a:pPr marL="0" indent="0" algn="ctr">
                        <a:buFont typeface="Arial" panose="020B0604020202020204" pitchFamily="34" charset="0"/>
                        <a:buNone/>
                      </a:pPr>
                      <a:r>
                        <a:rPr lang="en-GB" sz="1600" b="1" dirty="0">
                          <a:solidFill>
                            <a:schemeClr val="bg1"/>
                          </a:solidFill>
                        </a:rPr>
                        <a:t>10 – 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marL="0" indent="0">
                        <a:buFont typeface="Arial" panose="020B0604020202020204" pitchFamily="34" charset="0"/>
                        <a:buNone/>
                      </a:pPr>
                      <a:r>
                        <a:rPr lang="en-GB" sz="1200" b="0" dirty="0">
                          <a:solidFill>
                            <a:schemeClr val="bg2">
                              <a:lumMod val="10000"/>
                            </a:schemeClr>
                          </a:solidFill>
                        </a:rPr>
                        <a:t>Of energy costs can commonly be reduced by ensuring efficient steam generation and distribution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75488782"/>
                  </a:ext>
                </a:extLst>
              </a:tr>
              <a:tr h="404037">
                <a:tc>
                  <a:txBody>
                    <a:bodyPr/>
                    <a:lstStyle/>
                    <a:p>
                      <a:pPr marL="0" indent="0" algn="ctr">
                        <a:buFont typeface="Arial" panose="020B0604020202020204" pitchFamily="34" charset="0"/>
                        <a:buNone/>
                      </a:pPr>
                      <a:r>
                        <a:rPr lang="en-GB" sz="1600" b="1" dirty="0">
                          <a:solidFill>
                            <a:schemeClr val="bg1"/>
                          </a:solidFill>
                        </a:rPr>
                        <a:t>10 – 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marL="0" indent="0">
                        <a:buFont typeface="Arial" panose="020B0604020202020204" pitchFamily="34" charset="0"/>
                        <a:buNone/>
                      </a:pPr>
                      <a:r>
                        <a:rPr lang="en-GB" sz="1200" b="0" dirty="0">
                          <a:solidFill>
                            <a:schemeClr val="bg2">
                              <a:lumMod val="10000"/>
                            </a:schemeClr>
                          </a:solidFill>
                        </a:rPr>
                        <a:t>Of fuel can be saved from boiler and burner management systems, digital combustion controls and oxygen trim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40430175"/>
                  </a:ext>
                </a:extLst>
              </a:tr>
              <a:tr h="404037">
                <a:tc>
                  <a:txBody>
                    <a:bodyPr/>
                    <a:lstStyle/>
                    <a:p>
                      <a:pPr marL="0" indent="0" algn="ctr">
                        <a:buFont typeface="Arial" panose="020B0604020202020204" pitchFamily="34" charset="0"/>
                        <a:buNone/>
                      </a:pPr>
                      <a:r>
                        <a:rPr lang="en-GB" sz="1600" b="1" dirty="0">
                          <a:solidFill>
                            <a:schemeClr val="bg1"/>
                          </a:solidFill>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marL="0" indent="0">
                        <a:buFont typeface="Arial" panose="020B0604020202020204" pitchFamily="34" charset="0"/>
                        <a:buNone/>
                      </a:pPr>
                      <a:r>
                        <a:rPr lang="en-GB" sz="1200" b="0" dirty="0">
                          <a:solidFill>
                            <a:schemeClr val="bg2">
                              <a:lumMod val="10000"/>
                            </a:schemeClr>
                          </a:solidFill>
                        </a:rPr>
                        <a:t>Of heat produced in steam boilers can be lost through insufficient or ineffective insulation on the distribution system and over 80% can be saved through application of cost effective insulation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7450640"/>
                  </a:ext>
                </a:extLst>
              </a:tr>
              <a:tr h="580672">
                <a:tc>
                  <a:txBody>
                    <a:bodyPr/>
                    <a:lstStyle/>
                    <a:p>
                      <a:pPr marL="0" indent="0" algn="ctr">
                        <a:buFont typeface="Arial" panose="020B0604020202020204" pitchFamily="34" charset="0"/>
                        <a:buNone/>
                      </a:pPr>
                      <a:r>
                        <a:rPr lang="en-GB" sz="1600" b="1" dirty="0">
                          <a:solidFill>
                            <a:schemeClr val="bg1"/>
                          </a:solidFill>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marL="0" indent="0">
                        <a:buFont typeface="Arial" panose="020B0604020202020204" pitchFamily="34" charset="0"/>
                        <a:buNone/>
                      </a:pPr>
                      <a:r>
                        <a:rPr lang="en-GB" sz="1200" b="0" dirty="0">
                          <a:solidFill>
                            <a:schemeClr val="bg2">
                              <a:lumMod val="10000"/>
                            </a:schemeClr>
                          </a:solidFill>
                        </a:rPr>
                        <a:t>Of fuel used by steam boilers can be saved from the installation of full feedwater modulation control through reduced short cycling and improve efficiency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54961461"/>
                  </a:ext>
                </a:extLst>
              </a:tr>
              <a:tr h="442703">
                <a:tc>
                  <a:txBody>
                    <a:bodyPr/>
                    <a:lstStyle/>
                    <a:p>
                      <a:pPr marL="0" indent="0" algn="ctr">
                        <a:buFont typeface="Arial" panose="020B0604020202020204" pitchFamily="34" charset="0"/>
                        <a:buNone/>
                      </a:pPr>
                      <a:r>
                        <a:rPr lang="en-GB" sz="1600" b="1" dirty="0">
                          <a:solidFill>
                            <a:schemeClr val="bg1"/>
                          </a:solidFill>
                        </a:rPr>
                        <a:t>4 – 6%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marL="0" indent="0">
                        <a:buFont typeface="Arial" panose="020B0604020202020204" pitchFamily="34" charset="0"/>
                        <a:buNone/>
                      </a:pPr>
                      <a:r>
                        <a:rPr lang="en-GB" sz="1200" b="0" dirty="0">
                          <a:solidFill>
                            <a:schemeClr val="bg2">
                              <a:lumMod val="10000"/>
                            </a:schemeClr>
                          </a:solidFill>
                        </a:rPr>
                        <a:t>Of energy can be saved by installing an economiser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4507830"/>
                  </a:ext>
                </a:extLst>
              </a:tr>
            </a:tbl>
          </a:graphicData>
        </a:graphic>
      </p:graphicFrame>
      <p:sp>
        <p:nvSpPr>
          <p:cNvPr id="7" name="Rectangle 6">
            <a:extLst>
              <a:ext uri="{FF2B5EF4-FFF2-40B4-BE49-F238E27FC236}">
                <a16:creationId xmlns:a16="http://schemas.microsoft.com/office/drawing/2014/main" id="{017056CD-0BF0-465A-AF55-9C0C32BE1ABF}"/>
              </a:ext>
            </a:extLst>
          </p:cNvPr>
          <p:cNvSpPr/>
          <p:nvPr/>
        </p:nvSpPr>
        <p:spPr>
          <a:xfrm>
            <a:off x="602149" y="2384950"/>
            <a:ext cx="1188551" cy="29444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t>Saving</a:t>
            </a:r>
          </a:p>
        </p:txBody>
      </p:sp>
      <p:pic>
        <p:nvPicPr>
          <p:cNvPr id="12" name="Picture 11">
            <a:extLst>
              <a:ext uri="{FF2B5EF4-FFF2-40B4-BE49-F238E27FC236}">
                <a16:creationId xmlns:a16="http://schemas.microsoft.com/office/drawing/2014/main" id="{57C1CE48-C747-461C-995E-EAB47E67B9D0}"/>
              </a:ext>
            </a:extLst>
          </p:cNvPr>
          <p:cNvPicPr>
            <a:picLocks noChangeAspect="1"/>
          </p:cNvPicPr>
          <p:nvPr/>
        </p:nvPicPr>
        <p:blipFill>
          <a:blip r:embed="rId2"/>
          <a:stretch>
            <a:fillRect/>
          </a:stretch>
        </p:blipFill>
        <p:spPr>
          <a:xfrm>
            <a:off x="270819" y="361150"/>
            <a:ext cx="811064" cy="499462"/>
          </a:xfrm>
          <a:prstGeom prst="rect">
            <a:avLst/>
          </a:prstGeom>
        </p:spPr>
      </p:pic>
      <p:pic>
        <p:nvPicPr>
          <p:cNvPr id="13" name="Picture 12">
            <a:extLst>
              <a:ext uri="{FF2B5EF4-FFF2-40B4-BE49-F238E27FC236}">
                <a16:creationId xmlns:a16="http://schemas.microsoft.com/office/drawing/2014/main" id="{C2AAEA70-C4BD-4684-A8C8-F36BA3BFF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4225806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12EC9D-9F42-4CE5-B23D-03EE705149F9}"/>
              </a:ext>
            </a:extLst>
          </p:cNvPr>
          <p:cNvSpPr>
            <a:spLocks noGrp="1"/>
          </p:cNvSpPr>
          <p:nvPr>
            <p:ph type="sldNum" sz="quarter" idx="12"/>
          </p:nvPr>
        </p:nvSpPr>
        <p:spPr/>
        <p:txBody>
          <a:bodyPr/>
          <a:lstStyle/>
          <a:p>
            <a:fld id="{D209C6F7-3311-4A51-91D2-C6AA7AB1F99B}" type="slidenum">
              <a:rPr lang="en-GB" smtClean="0"/>
              <a:pPr/>
              <a:t>21</a:t>
            </a:fld>
            <a:endParaRPr lang="en-GB" dirty="0"/>
          </a:p>
        </p:txBody>
      </p:sp>
      <p:sp>
        <p:nvSpPr>
          <p:cNvPr id="6" name="Title 5">
            <a:extLst>
              <a:ext uri="{FF2B5EF4-FFF2-40B4-BE49-F238E27FC236}">
                <a16:creationId xmlns:a16="http://schemas.microsoft.com/office/drawing/2014/main" id="{6E94A777-14FD-4B6B-841F-438CA748979B}"/>
              </a:ext>
            </a:extLst>
          </p:cNvPr>
          <p:cNvSpPr>
            <a:spLocks noGrp="1"/>
          </p:cNvSpPr>
          <p:nvPr>
            <p:ph type="title"/>
          </p:nvPr>
        </p:nvSpPr>
        <p:spPr>
          <a:xfrm>
            <a:off x="1532081" y="259132"/>
            <a:ext cx="7346247" cy="644010"/>
          </a:xfrm>
        </p:spPr>
        <p:txBody>
          <a:bodyPr/>
          <a:lstStyle/>
          <a:p>
            <a:r>
              <a:rPr lang="en-GB" dirty="0"/>
              <a:t>Energy and Cost Savings Opportunities </a:t>
            </a:r>
            <a:br>
              <a:rPr lang="en-GB" dirty="0"/>
            </a:br>
            <a:r>
              <a:rPr lang="en-GB" sz="2000" dirty="0"/>
              <a:t>Optimising Use| Motors &amp; Drives</a:t>
            </a:r>
            <a:endParaRPr lang="en-GB" dirty="0"/>
          </a:p>
        </p:txBody>
      </p:sp>
      <p:sp>
        <p:nvSpPr>
          <p:cNvPr id="8" name="Rectangle 7">
            <a:extLst>
              <a:ext uri="{FF2B5EF4-FFF2-40B4-BE49-F238E27FC236}">
                <a16:creationId xmlns:a16="http://schemas.microsoft.com/office/drawing/2014/main" id="{F19E3253-2904-434A-893F-46228A4AC367}"/>
              </a:ext>
            </a:extLst>
          </p:cNvPr>
          <p:cNvSpPr/>
          <p:nvPr/>
        </p:nvSpPr>
        <p:spPr>
          <a:xfrm>
            <a:off x="0" y="1192525"/>
            <a:ext cx="9144000" cy="8063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GB" sz="1400" dirty="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Electric motors drive the vast majority of processes used in the food and drink industry. However, they are often overlooked and as a result, many sites have relatively inefficient motor operations. Improving the efficiency of a plant’s motors can deliver significant energy and cost savings.</a:t>
            </a:r>
            <a:endParaRPr lang="en-GB" sz="1400" dirty="0">
              <a:solidFill>
                <a:schemeClr val="bg2">
                  <a:lumMod val="10000"/>
                </a:schemeClr>
              </a:solidFill>
              <a:latin typeface="Arial" panose="020B0604020202020204" pitchFamily="34" charset="0"/>
              <a:ea typeface="SimSun" panose="02010600030101010101" pitchFamily="2" charset="-122"/>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363B4254-E8B6-49AC-9731-8F431ACCD63F}"/>
              </a:ext>
            </a:extLst>
          </p:cNvPr>
          <p:cNvGraphicFramePr>
            <a:graphicFrameLocks noGrp="1"/>
          </p:cNvGraphicFramePr>
          <p:nvPr>
            <p:extLst>
              <p:ext uri="{D42A27DB-BD31-4B8C-83A1-F6EECF244321}">
                <p14:modId xmlns:p14="http://schemas.microsoft.com/office/powerpoint/2010/main" val="4004158597"/>
              </p:ext>
            </p:extLst>
          </p:nvPr>
        </p:nvGraphicFramePr>
        <p:xfrm>
          <a:off x="602149" y="2634676"/>
          <a:ext cx="7864191" cy="2240883"/>
        </p:xfrm>
        <a:graphic>
          <a:graphicData uri="http://schemas.openxmlformats.org/drawingml/2006/table">
            <a:tbl>
              <a:tblPr bandRow="1">
                <a:tableStyleId>{6E25E649-3F16-4E02-A733-19D2CDBF48F0}</a:tableStyleId>
              </a:tblPr>
              <a:tblGrid>
                <a:gridCol w="1173311">
                  <a:extLst>
                    <a:ext uri="{9D8B030D-6E8A-4147-A177-3AD203B41FA5}">
                      <a16:colId xmlns:a16="http://schemas.microsoft.com/office/drawing/2014/main" val="1062965580"/>
                    </a:ext>
                  </a:extLst>
                </a:gridCol>
                <a:gridCol w="6690880">
                  <a:extLst>
                    <a:ext uri="{9D8B030D-6E8A-4147-A177-3AD203B41FA5}">
                      <a16:colId xmlns:a16="http://schemas.microsoft.com/office/drawing/2014/main" val="1654429543"/>
                    </a:ext>
                  </a:extLst>
                </a:gridCol>
              </a:tblGrid>
              <a:tr h="384385">
                <a:tc>
                  <a:txBody>
                    <a:bodyPr/>
                    <a:lstStyle/>
                    <a:p>
                      <a:pPr marL="0" indent="0" algn="ctr" defTabSz="685800" rtl="0" eaLnBrk="1" latinLnBrk="0" hangingPunct="1">
                        <a:buFont typeface="Arial" panose="020B0604020202020204" pitchFamily="34" charset="0"/>
                        <a:buNone/>
                      </a:pPr>
                      <a:r>
                        <a:rPr lang="en-GB" sz="1600" b="1" kern="1200" dirty="0">
                          <a:solidFill>
                            <a:schemeClr val="bg1"/>
                          </a:solidFill>
                          <a:latin typeface="+mn-lt"/>
                          <a:ea typeface="+mn-ea"/>
                          <a:cs typeface="+mn-cs"/>
                        </a:rPr>
                        <a:t>50%</a:t>
                      </a:r>
                    </a:p>
                  </a:txBody>
                  <a:tcPr anchor="ctr">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marL="0" indent="0">
                        <a:buFont typeface="Arial" panose="020B0604020202020204" pitchFamily="34" charset="0"/>
                        <a:buNone/>
                      </a:pPr>
                      <a:r>
                        <a:rPr lang="en-GB" sz="1200" dirty="0"/>
                        <a:t>Of electricity consumption can be reduced by slowing a motor’s speed by just 20% with a variable speed drive.</a:t>
                      </a:r>
                      <a:endParaRPr lang="en-GB" sz="1200" b="0" dirty="0">
                        <a:solidFill>
                          <a:schemeClr val="bg2">
                            <a:lumMod val="10000"/>
                          </a:schemeClr>
                        </a:solidFill>
                      </a:endParaRPr>
                    </a:p>
                  </a:txBody>
                  <a:tcPr anchor="ctr"/>
                </a:tc>
                <a:extLst>
                  <a:ext uri="{0D108BD9-81ED-4DB2-BD59-A6C34878D82A}">
                    <a16:rowId xmlns:a16="http://schemas.microsoft.com/office/drawing/2014/main" val="39060444"/>
                  </a:ext>
                </a:extLst>
              </a:tr>
              <a:tr h="384385">
                <a:tc>
                  <a:txBody>
                    <a:bodyPr/>
                    <a:lstStyle/>
                    <a:p>
                      <a:pPr marL="0" indent="0" algn="ctr" defTabSz="685800" rtl="0" eaLnBrk="1" latinLnBrk="0" hangingPunct="1">
                        <a:buFont typeface="Arial" panose="020B0604020202020204" pitchFamily="34" charset="0"/>
                        <a:buNone/>
                      </a:pPr>
                      <a:r>
                        <a:rPr lang="en-GB" sz="1600" b="1" kern="1200" dirty="0">
                          <a:solidFill>
                            <a:schemeClr val="bg1"/>
                          </a:solidFill>
                          <a:latin typeface="+mn-lt"/>
                          <a:ea typeface="+mn-ea"/>
                          <a:cs typeface="+mn-cs"/>
                        </a:rPr>
                        <a:t>9%</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marL="0" indent="0">
                        <a:buFont typeface="Arial" panose="020B0604020202020204" pitchFamily="34" charset="0"/>
                        <a:buNone/>
                      </a:pPr>
                      <a:r>
                        <a:rPr lang="en-GB" sz="1200" dirty="0"/>
                        <a:t>Of energy consumption can be reduced by carrying out regular maintenance. This can include lubrication schedules, cleaning, belt tensioning and alignment checks. </a:t>
                      </a:r>
                      <a:endParaRPr lang="en-GB" sz="1200" b="0" dirty="0">
                        <a:solidFill>
                          <a:schemeClr val="bg2">
                            <a:lumMod val="10000"/>
                          </a:schemeClr>
                        </a:solidFill>
                      </a:endParaRPr>
                    </a:p>
                  </a:txBody>
                  <a:tcPr anchor="ctr"/>
                </a:tc>
                <a:extLst>
                  <a:ext uri="{0D108BD9-81ED-4DB2-BD59-A6C34878D82A}">
                    <a16:rowId xmlns:a16="http://schemas.microsoft.com/office/drawing/2014/main" val="2875488782"/>
                  </a:ext>
                </a:extLst>
              </a:tr>
              <a:tr h="601176">
                <a:tc>
                  <a:txBody>
                    <a:bodyPr/>
                    <a:lstStyle/>
                    <a:p>
                      <a:pPr marL="0" indent="0" algn="ctr" defTabSz="685800" rtl="0" eaLnBrk="1" latinLnBrk="0" hangingPunct="1">
                        <a:buFont typeface="Arial" panose="020B0604020202020204" pitchFamily="34" charset="0"/>
                        <a:buNone/>
                      </a:pPr>
                      <a:r>
                        <a:rPr lang="en-GB" sz="1600" b="1" kern="1200" dirty="0">
                          <a:solidFill>
                            <a:schemeClr val="bg1"/>
                          </a:solidFill>
                          <a:latin typeface="+mn-lt"/>
                          <a:ea typeface="+mn-ea"/>
                          <a:cs typeface="+mn-cs"/>
                        </a:rPr>
                        <a:t>20%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marL="0" indent="0">
                        <a:buFont typeface="Arial" panose="020B0604020202020204" pitchFamily="34" charset="0"/>
                        <a:buNone/>
                      </a:pPr>
                      <a:r>
                        <a:rPr lang="en-GB" sz="1200" dirty="0"/>
                        <a:t>Is generally the proportion by which motors are oversized (the motor rating is larger than the actual rating required by the equipment). Energy savings can be achieved by replacing lightly loaded oversized motors with smaller, higher efficiency motors where cost effective. </a:t>
                      </a:r>
                      <a:endParaRPr lang="en-GB" sz="1200" b="0" dirty="0">
                        <a:solidFill>
                          <a:schemeClr val="bg2">
                            <a:lumMod val="10000"/>
                          </a:schemeClr>
                        </a:solidFill>
                      </a:endParaRPr>
                    </a:p>
                  </a:txBody>
                  <a:tcPr anchor="ctr"/>
                </a:tc>
                <a:extLst>
                  <a:ext uri="{0D108BD9-81ED-4DB2-BD59-A6C34878D82A}">
                    <a16:rowId xmlns:a16="http://schemas.microsoft.com/office/drawing/2014/main" val="3367450640"/>
                  </a:ext>
                </a:extLst>
              </a:tr>
              <a:tr h="686403">
                <a:tc>
                  <a:txBody>
                    <a:bodyPr/>
                    <a:lstStyle/>
                    <a:p>
                      <a:pPr marL="0" indent="0" algn="ctr" defTabSz="685800" rtl="0" eaLnBrk="1" latinLnBrk="0" hangingPunct="1">
                        <a:buFont typeface="Arial" panose="020B0604020202020204" pitchFamily="34" charset="0"/>
                        <a:buNone/>
                      </a:pPr>
                      <a:r>
                        <a:rPr lang="en-GB" sz="1600" b="1" kern="1200" dirty="0">
                          <a:solidFill>
                            <a:schemeClr val="bg1"/>
                          </a:solidFill>
                          <a:latin typeface="+mn-lt"/>
                          <a:ea typeface="+mn-ea"/>
                          <a:cs typeface="+mn-cs"/>
                        </a:rPr>
                        <a:t>5%</a:t>
                      </a:r>
                    </a:p>
                  </a:txBody>
                  <a:tcPr anchor="ct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marL="0" indent="0">
                        <a:buFont typeface="Arial" panose="020B0604020202020204" pitchFamily="34" charset="0"/>
                        <a:buNone/>
                      </a:pPr>
                      <a:r>
                        <a:rPr lang="en-GB" sz="1200" dirty="0"/>
                        <a:t>Of energy savings are possible if older failed motors are replaced with high efficiency models. Motors tend to be 1% to 2% less efficient when rewound. </a:t>
                      </a:r>
                      <a:endParaRPr lang="en-GB" sz="1200" b="0" dirty="0">
                        <a:solidFill>
                          <a:schemeClr val="bg2">
                            <a:lumMod val="10000"/>
                          </a:schemeClr>
                        </a:solidFill>
                      </a:endParaRPr>
                    </a:p>
                  </a:txBody>
                  <a:tcPr anchor="ctr"/>
                </a:tc>
                <a:extLst>
                  <a:ext uri="{0D108BD9-81ED-4DB2-BD59-A6C34878D82A}">
                    <a16:rowId xmlns:a16="http://schemas.microsoft.com/office/drawing/2014/main" val="854961461"/>
                  </a:ext>
                </a:extLst>
              </a:tr>
            </a:tbl>
          </a:graphicData>
        </a:graphic>
      </p:graphicFrame>
      <p:sp>
        <p:nvSpPr>
          <p:cNvPr id="7" name="Rectangle 6">
            <a:extLst>
              <a:ext uri="{FF2B5EF4-FFF2-40B4-BE49-F238E27FC236}">
                <a16:creationId xmlns:a16="http://schemas.microsoft.com/office/drawing/2014/main" id="{F02DCD4E-442E-45B0-B601-52C239573C36}"/>
              </a:ext>
            </a:extLst>
          </p:cNvPr>
          <p:cNvSpPr/>
          <p:nvPr/>
        </p:nvSpPr>
        <p:spPr>
          <a:xfrm>
            <a:off x="1844040" y="2293565"/>
            <a:ext cx="6622300" cy="29444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t>Opportunity</a:t>
            </a:r>
          </a:p>
        </p:txBody>
      </p:sp>
      <p:sp>
        <p:nvSpPr>
          <p:cNvPr id="9" name="Rectangle 8">
            <a:extLst>
              <a:ext uri="{FF2B5EF4-FFF2-40B4-BE49-F238E27FC236}">
                <a16:creationId xmlns:a16="http://schemas.microsoft.com/office/drawing/2014/main" id="{B3ACBB9C-1019-44F7-851A-9813C9771FD1}"/>
              </a:ext>
            </a:extLst>
          </p:cNvPr>
          <p:cNvSpPr/>
          <p:nvPr/>
        </p:nvSpPr>
        <p:spPr>
          <a:xfrm>
            <a:off x="602149" y="2285890"/>
            <a:ext cx="1188551" cy="29444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t>Saving</a:t>
            </a:r>
          </a:p>
        </p:txBody>
      </p:sp>
      <p:pic>
        <p:nvPicPr>
          <p:cNvPr id="12" name="Picture 11">
            <a:extLst>
              <a:ext uri="{FF2B5EF4-FFF2-40B4-BE49-F238E27FC236}">
                <a16:creationId xmlns:a16="http://schemas.microsoft.com/office/drawing/2014/main" id="{B34DCAA3-F2F5-4893-873D-E0151C54DC7B}"/>
              </a:ext>
            </a:extLst>
          </p:cNvPr>
          <p:cNvPicPr>
            <a:picLocks noChangeAspect="1"/>
          </p:cNvPicPr>
          <p:nvPr/>
        </p:nvPicPr>
        <p:blipFill>
          <a:blip r:embed="rId2"/>
          <a:stretch>
            <a:fillRect/>
          </a:stretch>
        </p:blipFill>
        <p:spPr>
          <a:xfrm>
            <a:off x="270819" y="361150"/>
            <a:ext cx="811064" cy="499462"/>
          </a:xfrm>
          <a:prstGeom prst="rect">
            <a:avLst/>
          </a:prstGeom>
        </p:spPr>
      </p:pic>
      <p:pic>
        <p:nvPicPr>
          <p:cNvPr id="13" name="Picture 12">
            <a:extLst>
              <a:ext uri="{FF2B5EF4-FFF2-40B4-BE49-F238E27FC236}">
                <a16:creationId xmlns:a16="http://schemas.microsoft.com/office/drawing/2014/main" id="{F70B56FD-52CE-4A63-9635-F0DA394C2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1329590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12EC9D-9F42-4CE5-B23D-03EE705149F9}"/>
              </a:ext>
            </a:extLst>
          </p:cNvPr>
          <p:cNvSpPr>
            <a:spLocks noGrp="1"/>
          </p:cNvSpPr>
          <p:nvPr>
            <p:ph type="sldNum" sz="quarter" idx="12"/>
          </p:nvPr>
        </p:nvSpPr>
        <p:spPr/>
        <p:txBody>
          <a:bodyPr/>
          <a:lstStyle/>
          <a:p>
            <a:fld id="{D209C6F7-3311-4A51-91D2-C6AA7AB1F99B}" type="slidenum">
              <a:rPr lang="en-GB" smtClean="0"/>
              <a:pPr/>
              <a:t>22</a:t>
            </a:fld>
            <a:endParaRPr lang="en-GB" dirty="0"/>
          </a:p>
        </p:txBody>
      </p:sp>
      <p:sp>
        <p:nvSpPr>
          <p:cNvPr id="6" name="Title 5">
            <a:extLst>
              <a:ext uri="{FF2B5EF4-FFF2-40B4-BE49-F238E27FC236}">
                <a16:creationId xmlns:a16="http://schemas.microsoft.com/office/drawing/2014/main" id="{6E94A777-14FD-4B6B-841F-438CA748979B}"/>
              </a:ext>
            </a:extLst>
          </p:cNvPr>
          <p:cNvSpPr>
            <a:spLocks noGrp="1"/>
          </p:cNvSpPr>
          <p:nvPr>
            <p:ph type="title"/>
          </p:nvPr>
        </p:nvSpPr>
        <p:spPr>
          <a:xfrm>
            <a:off x="1532081" y="259132"/>
            <a:ext cx="7346247" cy="644010"/>
          </a:xfrm>
        </p:spPr>
        <p:txBody>
          <a:bodyPr/>
          <a:lstStyle/>
          <a:p>
            <a:r>
              <a:rPr lang="en-GB" dirty="0"/>
              <a:t>Energy and Cost Savings Opportunities </a:t>
            </a:r>
            <a:br>
              <a:rPr lang="en-GB" dirty="0"/>
            </a:br>
            <a:r>
              <a:rPr lang="en-GB" sz="2000" dirty="0"/>
              <a:t>Optimising Use| Chillers  </a:t>
            </a:r>
            <a:endParaRPr lang="en-GB" dirty="0"/>
          </a:p>
        </p:txBody>
      </p:sp>
      <p:sp>
        <p:nvSpPr>
          <p:cNvPr id="8" name="Rectangle 7">
            <a:extLst>
              <a:ext uri="{FF2B5EF4-FFF2-40B4-BE49-F238E27FC236}">
                <a16:creationId xmlns:a16="http://schemas.microsoft.com/office/drawing/2014/main" id="{F19E3253-2904-434A-893F-46228A4AC367}"/>
              </a:ext>
            </a:extLst>
          </p:cNvPr>
          <p:cNvSpPr/>
          <p:nvPr/>
        </p:nvSpPr>
        <p:spPr>
          <a:xfrm>
            <a:off x="0" y="1192525"/>
            <a:ext cx="9144000" cy="6440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GB" sz="1400" dirty="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The F&amp;B industry is one of the largest users of refrigeration. For many businesses within the sector the provision of chilling and freezing services will account for &gt;50% of electricity consumption and costs.</a:t>
            </a:r>
            <a:endParaRPr lang="en-GB" sz="1400" dirty="0">
              <a:solidFill>
                <a:schemeClr val="bg2">
                  <a:lumMod val="10000"/>
                </a:schemeClr>
              </a:solidFill>
              <a:latin typeface="Arial" panose="020B0604020202020204" pitchFamily="34" charset="0"/>
              <a:ea typeface="SimSun" panose="02010600030101010101" pitchFamily="2" charset="-122"/>
              <a:cs typeface="Times New Roman" panose="02020603050405020304" pitchFamily="18" charset="0"/>
            </a:endParaRPr>
          </a:p>
        </p:txBody>
      </p:sp>
      <p:graphicFrame>
        <p:nvGraphicFramePr>
          <p:cNvPr id="7" name="Table 6">
            <a:extLst>
              <a:ext uri="{FF2B5EF4-FFF2-40B4-BE49-F238E27FC236}">
                <a16:creationId xmlns:a16="http://schemas.microsoft.com/office/drawing/2014/main" id="{736047CC-2198-4C18-80E3-860EA296EA3E}"/>
              </a:ext>
            </a:extLst>
          </p:cNvPr>
          <p:cNvGraphicFramePr>
            <a:graphicFrameLocks noGrp="1"/>
          </p:cNvGraphicFramePr>
          <p:nvPr>
            <p:extLst>
              <p:ext uri="{D42A27DB-BD31-4B8C-83A1-F6EECF244321}">
                <p14:modId xmlns:p14="http://schemas.microsoft.com/office/powerpoint/2010/main" val="3979200432"/>
              </p:ext>
            </p:extLst>
          </p:nvPr>
        </p:nvGraphicFramePr>
        <p:xfrm>
          <a:off x="763773" y="2246298"/>
          <a:ext cx="7635948" cy="2338536"/>
        </p:xfrm>
        <a:graphic>
          <a:graphicData uri="http://schemas.openxmlformats.org/drawingml/2006/table">
            <a:tbl>
              <a:tblPr firstRow="1" bandRow="1">
                <a:tableStyleId>{6E25E649-3F16-4E02-A733-19D2CDBF48F0}</a:tableStyleId>
              </a:tblPr>
              <a:tblGrid>
                <a:gridCol w="967186">
                  <a:extLst>
                    <a:ext uri="{9D8B030D-6E8A-4147-A177-3AD203B41FA5}">
                      <a16:colId xmlns:a16="http://schemas.microsoft.com/office/drawing/2014/main" val="1062965580"/>
                    </a:ext>
                  </a:extLst>
                </a:gridCol>
                <a:gridCol w="6668762">
                  <a:extLst>
                    <a:ext uri="{9D8B030D-6E8A-4147-A177-3AD203B41FA5}">
                      <a16:colId xmlns:a16="http://schemas.microsoft.com/office/drawing/2014/main" val="1654429543"/>
                    </a:ext>
                  </a:extLst>
                </a:gridCol>
              </a:tblGrid>
              <a:tr h="384385">
                <a:tc>
                  <a:txBody>
                    <a:bodyPr/>
                    <a:lstStyle/>
                    <a:p>
                      <a:pPr marL="0" indent="0" algn="ctr">
                        <a:buFont typeface="Arial" panose="020B0604020202020204" pitchFamily="34" charset="0"/>
                        <a:buNone/>
                      </a:pPr>
                      <a:r>
                        <a:rPr lang="en-GB" sz="1600" b="1" dirty="0">
                          <a:solidFill>
                            <a:schemeClr val="bg1"/>
                          </a:solidFill>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marL="0" indent="0">
                        <a:buFont typeface="Arial" panose="020B0604020202020204" pitchFamily="34" charset="0"/>
                        <a:buNone/>
                      </a:pPr>
                      <a:r>
                        <a:rPr lang="en-GB" sz="1200" b="0" dirty="0">
                          <a:solidFill>
                            <a:schemeClr val="bg2">
                              <a:lumMod val="10000"/>
                            </a:schemeClr>
                          </a:solidFill>
                        </a:rPr>
                        <a:t>Of energy savings can be achieved by increasing the condenser size by 30%. ~4 million kyat or more in costs for switching to a larger size condenser, with a payback period of less than 2 years.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33363823"/>
                  </a:ext>
                </a:extLst>
              </a:tr>
              <a:tr h="384385">
                <a:tc>
                  <a:txBody>
                    <a:bodyPr/>
                    <a:lstStyle/>
                    <a:p>
                      <a:pPr marL="0" indent="0" algn="ctr">
                        <a:buFont typeface="Arial" panose="020B0604020202020204" pitchFamily="34" charset="0"/>
                        <a:buNone/>
                      </a:pPr>
                      <a:r>
                        <a:rPr lang="en-GB" sz="1600" b="1" dirty="0">
                          <a:solidFill>
                            <a:schemeClr val="bg1"/>
                          </a:solidFill>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marL="0" indent="0">
                        <a:buFont typeface="Arial" panose="020B0604020202020204" pitchFamily="34" charset="0"/>
                        <a:buNone/>
                      </a:pPr>
                      <a:r>
                        <a:rPr lang="en-GB" sz="1200" b="0" dirty="0">
                          <a:solidFill>
                            <a:schemeClr val="bg2">
                              <a:lumMod val="10000"/>
                            </a:schemeClr>
                          </a:solidFill>
                        </a:rPr>
                        <a:t>Of energy savings can be achieved from installing intelligent defrost controls which ensure that evaporators only defrost when necessary and maintain optimum temperature. For every 1°C increase in thermostat settings, energy savings of 2% are possible.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57431718"/>
                  </a:ext>
                </a:extLst>
              </a:tr>
              <a:tr h="384385">
                <a:tc>
                  <a:txBody>
                    <a:bodyPr/>
                    <a:lstStyle/>
                    <a:p>
                      <a:pPr marL="0" indent="0" algn="ctr">
                        <a:buFont typeface="Arial" panose="020B0604020202020204" pitchFamily="34" charset="0"/>
                        <a:buNone/>
                      </a:pPr>
                      <a:r>
                        <a:rPr lang="en-GB" sz="1600" b="1" dirty="0">
                          <a:solidFill>
                            <a:schemeClr val="bg1"/>
                          </a:solidFill>
                        </a:rPr>
                        <a:t>2 –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marL="0" indent="0">
                        <a:buFont typeface="Arial" panose="020B0604020202020204" pitchFamily="34" charset="0"/>
                        <a:buNone/>
                      </a:pPr>
                      <a:r>
                        <a:rPr lang="en-GB" sz="1200" b="0" dirty="0">
                          <a:solidFill>
                            <a:schemeClr val="bg2">
                              <a:lumMod val="10000"/>
                            </a:schemeClr>
                          </a:solidFill>
                        </a:rPr>
                        <a:t>Of compressor power can be reduced for every 1°C reduction in condensing temperature by introducing head pressure control with a low condensing temperature. The cost is nominal and payback period is almost immediate.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75488782"/>
                  </a:ext>
                </a:extLst>
              </a:tr>
              <a:tr h="601176">
                <a:tc>
                  <a:txBody>
                    <a:bodyPr/>
                    <a:lstStyle/>
                    <a:p>
                      <a:pPr marL="0" indent="0" algn="ctr">
                        <a:buFont typeface="Arial" panose="020B0604020202020204" pitchFamily="34" charset="0"/>
                        <a:buNone/>
                      </a:pPr>
                      <a:r>
                        <a:rPr lang="en-GB" sz="1600" b="1" dirty="0">
                          <a:solidFill>
                            <a:schemeClr val="bg1"/>
                          </a:solidFill>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marL="0" indent="0">
                        <a:buFont typeface="Arial" panose="020B0604020202020204" pitchFamily="34" charset="0"/>
                        <a:buNone/>
                      </a:pPr>
                      <a:r>
                        <a:rPr lang="en-GB" sz="1200" b="0" dirty="0">
                          <a:solidFill>
                            <a:schemeClr val="bg2">
                              <a:lumMod val="10000"/>
                            </a:schemeClr>
                          </a:solidFill>
                        </a:rPr>
                        <a:t>Of energy savings can be achieved from cleaning a blocked condenser. ~180,000 kyat in cleaning costs and the payback is typically just a few weeks.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7450640"/>
                  </a:ext>
                </a:extLst>
              </a:tr>
            </a:tbl>
          </a:graphicData>
        </a:graphic>
      </p:graphicFrame>
      <p:sp>
        <p:nvSpPr>
          <p:cNvPr id="10" name="Rectangle 9">
            <a:extLst>
              <a:ext uri="{FF2B5EF4-FFF2-40B4-BE49-F238E27FC236}">
                <a16:creationId xmlns:a16="http://schemas.microsoft.com/office/drawing/2014/main" id="{70CAE304-3AE5-480B-8201-844B1FEB89EF}"/>
              </a:ext>
            </a:extLst>
          </p:cNvPr>
          <p:cNvSpPr/>
          <p:nvPr/>
        </p:nvSpPr>
        <p:spPr>
          <a:xfrm>
            <a:off x="1798320" y="1951856"/>
            <a:ext cx="6601401" cy="286767"/>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t>Opportunity</a:t>
            </a:r>
          </a:p>
        </p:txBody>
      </p:sp>
      <p:sp>
        <p:nvSpPr>
          <p:cNvPr id="11" name="Rectangle 10">
            <a:extLst>
              <a:ext uri="{FF2B5EF4-FFF2-40B4-BE49-F238E27FC236}">
                <a16:creationId xmlns:a16="http://schemas.microsoft.com/office/drawing/2014/main" id="{DBD26DEA-D544-45EF-8016-0C9FEF519C3A}"/>
              </a:ext>
            </a:extLst>
          </p:cNvPr>
          <p:cNvSpPr/>
          <p:nvPr/>
        </p:nvSpPr>
        <p:spPr>
          <a:xfrm>
            <a:off x="763773" y="1944181"/>
            <a:ext cx="973587" cy="29444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t>Saving</a:t>
            </a:r>
          </a:p>
        </p:txBody>
      </p:sp>
      <p:pic>
        <p:nvPicPr>
          <p:cNvPr id="12" name="Picture 11">
            <a:extLst>
              <a:ext uri="{FF2B5EF4-FFF2-40B4-BE49-F238E27FC236}">
                <a16:creationId xmlns:a16="http://schemas.microsoft.com/office/drawing/2014/main" id="{58E5350E-4905-4A1B-B0FA-B2106AB27A44}"/>
              </a:ext>
            </a:extLst>
          </p:cNvPr>
          <p:cNvPicPr>
            <a:picLocks noChangeAspect="1"/>
          </p:cNvPicPr>
          <p:nvPr/>
        </p:nvPicPr>
        <p:blipFill>
          <a:blip r:embed="rId2"/>
          <a:stretch>
            <a:fillRect/>
          </a:stretch>
        </p:blipFill>
        <p:spPr>
          <a:xfrm>
            <a:off x="270819" y="361150"/>
            <a:ext cx="811064" cy="499462"/>
          </a:xfrm>
          <a:prstGeom prst="rect">
            <a:avLst/>
          </a:prstGeom>
        </p:spPr>
      </p:pic>
      <p:pic>
        <p:nvPicPr>
          <p:cNvPr id="13" name="Picture 12">
            <a:extLst>
              <a:ext uri="{FF2B5EF4-FFF2-40B4-BE49-F238E27FC236}">
                <a16:creationId xmlns:a16="http://schemas.microsoft.com/office/drawing/2014/main" id="{641F4DCD-3DCA-4DD7-88A6-74C916DFB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4137368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C386A8-785D-4909-95A8-219B091FE4F0}"/>
              </a:ext>
            </a:extLst>
          </p:cNvPr>
          <p:cNvSpPr>
            <a:spLocks noGrp="1"/>
          </p:cNvSpPr>
          <p:nvPr>
            <p:ph type="sldNum" sz="quarter" idx="12"/>
          </p:nvPr>
        </p:nvSpPr>
        <p:spPr/>
        <p:txBody>
          <a:bodyPr/>
          <a:lstStyle/>
          <a:p>
            <a:fld id="{D209C6F7-3311-4A51-91D2-C6AA7AB1F99B}" type="slidenum">
              <a:rPr lang="en-GB" smtClean="0"/>
              <a:pPr/>
              <a:t>23</a:t>
            </a:fld>
            <a:endParaRPr lang="en-GB" dirty="0"/>
          </a:p>
        </p:txBody>
      </p:sp>
      <p:sp>
        <p:nvSpPr>
          <p:cNvPr id="6" name="Title 5">
            <a:extLst>
              <a:ext uri="{FF2B5EF4-FFF2-40B4-BE49-F238E27FC236}">
                <a16:creationId xmlns:a16="http://schemas.microsoft.com/office/drawing/2014/main" id="{2C1F345D-834C-461A-8929-649B98B6277D}"/>
              </a:ext>
            </a:extLst>
          </p:cNvPr>
          <p:cNvSpPr>
            <a:spLocks noGrp="1"/>
          </p:cNvSpPr>
          <p:nvPr>
            <p:ph type="title"/>
          </p:nvPr>
        </p:nvSpPr>
        <p:spPr/>
        <p:txBody>
          <a:bodyPr/>
          <a:lstStyle/>
          <a:p>
            <a:r>
              <a:rPr lang="en-GB" dirty="0"/>
              <a:t>Steps to saving energy and costs in your business  </a:t>
            </a:r>
          </a:p>
        </p:txBody>
      </p:sp>
      <p:sp>
        <p:nvSpPr>
          <p:cNvPr id="7" name="Rectangle 6">
            <a:extLst>
              <a:ext uri="{FF2B5EF4-FFF2-40B4-BE49-F238E27FC236}">
                <a16:creationId xmlns:a16="http://schemas.microsoft.com/office/drawing/2014/main" id="{AC4DA991-6A5E-4976-B6A6-8FD1F2BE9C7E}"/>
              </a:ext>
            </a:extLst>
          </p:cNvPr>
          <p:cNvSpPr/>
          <p:nvPr/>
        </p:nvSpPr>
        <p:spPr>
          <a:xfrm>
            <a:off x="-1" y="1186893"/>
            <a:ext cx="9144000" cy="4505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GB" sz="1400" dirty="0">
                <a:solidFill>
                  <a:schemeClr val="bg2">
                    <a:lumMod val="10000"/>
                  </a:schemeClr>
                </a:solidFill>
                <a:latin typeface="Calibri" panose="020F0502020204030204" pitchFamily="34" charset="0"/>
                <a:ea typeface="SimSun" panose="02010600030101010101" pitchFamily="2" charset="-122"/>
                <a:cs typeface="Times New Roman" panose="02020603050405020304" pitchFamily="18" charset="0"/>
              </a:rPr>
              <a:t>There are many easy low and no-cost options to help save money and improve the operation of your F&amp;B business. Companies can start with the following steps:  </a:t>
            </a:r>
            <a:endParaRPr lang="en-GB" sz="1400" dirty="0">
              <a:solidFill>
                <a:schemeClr val="bg2">
                  <a:lumMod val="10000"/>
                </a:schemeClr>
              </a:solidFill>
              <a:latin typeface="Arial" panose="020B0604020202020204" pitchFamily="34" charset="0"/>
              <a:ea typeface="SimSun" panose="02010600030101010101" pitchFamily="2" charset="-122"/>
              <a:cs typeface="Times New Roman" panose="02020603050405020304" pitchFamily="18" charset="0"/>
            </a:endParaRPr>
          </a:p>
        </p:txBody>
      </p:sp>
      <p:sp>
        <p:nvSpPr>
          <p:cNvPr id="8" name="Rectangle 7">
            <a:extLst>
              <a:ext uri="{FF2B5EF4-FFF2-40B4-BE49-F238E27FC236}">
                <a16:creationId xmlns:a16="http://schemas.microsoft.com/office/drawing/2014/main" id="{79F80BB2-4514-48F7-AF2D-E5ED1024F9CA}"/>
              </a:ext>
            </a:extLst>
          </p:cNvPr>
          <p:cNvSpPr/>
          <p:nvPr/>
        </p:nvSpPr>
        <p:spPr>
          <a:xfrm>
            <a:off x="435935" y="1753458"/>
            <a:ext cx="2721936" cy="1815882"/>
          </a:xfrm>
          <a:prstGeom prst="rect">
            <a:avLst/>
          </a:prstGeom>
        </p:spPr>
        <p:txBody>
          <a:bodyPr wrap="square">
            <a:spAutoFit/>
          </a:bodyPr>
          <a:lstStyle/>
          <a:p>
            <a:pPr algn="just"/>
            <a:r>
              <a:rPr lang="en-GB" sz="1600" b="1" dirty="0">
                <a:solidFill>
                  <a:srgbClr val="0070C0"/>
                </a:solidFill>
              </a:rPr>
              <a:t>Understand your energy use</a:t>
            </a:r>
          </a:p>
          <a:p>
            <a:r>
              <a:rPr lang="en-GB" sz="1200" dirty="0">
                <a:solidFill>
                  <a:schemeClr val="bg2">
                    <a:lumMod val="50000"/>
                  </a:schemeClr>
                </a:solidFill>
                <a:latin typeface="TrebuchetMS"/>
              </a:rPr>
              <a:t>Look at your operations and identify the major areas of energy consumption. Check the condition and operation of equipment and monitor the power consumption over say, one week to obtain a base figure against which energy efficiency improvements can be measured.</a:t>
            </a:r>
            <a:endParaRPr lang="en-GB" sz="1200" dirty="0">
              <a:solidFill>
                <a:schemeClr val="bg2">
                  <a:lumMod val="50000"/>
                </a:schemeClr>
              </a:solidFill>
            </a:endParaRPr>
          </a:p>
        </p:txBody>
      </p:sp>
      <p:sp>
        <p:nvSpPr>
          <p:cNvPr id="9" name="TextBox 8">
            <a:extLst>
              <a:ext uri="{FF2B5EF4-FFF2-40B4-BE49-F238E27FC236}">
                <a16:creationId xmlns:a16="http://schemas.microsoft.com/office/drawing/2014/main" id="{1759507F-35DF-4B12-8752-1625FE187647}"/>
              </a:ext>
            </a:extLst>
          </p:cNvPr>
          <p:cNvSpPr txBox="1"/>
          <p:nvPr/>
        </p:nvSpPr>
        <p:spPr>
          <a:xfrm>
            <a:off x="85060" y="1753458"/>
            <a:ext cx="457200" cy="461665"/>
          </a:xfrm>
          <a:prstGeom prst="rect">
            <a:avLst/>
          </a:prstGeom>
          <a:noFill/>
        </p:spPr>
        <p:txBody>
          <a:bodyPr wrap="square" rtlCol="0">
            <a:spAutoFit/>
          </a:bodyPr>
          <a:lstStyle/>
          <a:p>
            <a:pPr>
              <a:buClr>
                <a:schemeClr val="accent4"/>
              </a:buClr>
            </a:pPr>
            <a:r>
              <a:rPr lang="en-GB" sz="2400" b="1" dirty="0">
                <a:solidFill>
                  <a:schemeClr val="bg1">
                    <a:lumMod val="75000"/>
                  </a:schemeClr>
                </a:solidFill>
              </a:rPr>
              <a:t>1.</a:t>
            </a:r>
          </a:p>
        </p:txBody>
      </p:sp>
      <p:sp>
        <p:nvSpPr>
          <p:cNvPr id="12" name="Rectangle 11">
            <a:extLst>
              <a:ext uri="{FF2B5EF4-FFF2-40B4-BE49-F238E27FC236}">
                <a16:creationId xmlns:a16="http://schemas.microsoft.com/office/drawing/2014/main" id="{91984A6A-F46B-467F-8EB3-8ACF5B37A62C}"/>
              </a:ext>
            </a:extLst>
          </p:cNvPr>
          <p:cNvSpPr/>
          <p:nvPr/>
        </p:nvSpPr>
        <p:spPr>
          <a:xfrm>
            <a:off x="3529528" y="1759440"/>
            <a:ext cx="2541181" cy="1077218"/>
          </a:xfrm>
          <a:prstGeom prst="rect">
            <a:avLst/>
          </a:prstGeom>
        </p:spPr>
        <p:txBody>
          <a:bodyPr wrap="square">
            <a:spAutoFit/>
          </a:bodyPr>
          <a:lstStyle/>
          <a:p>
            <a:r>
              <a:rPr lang="en-GB" sz="1600" b="1" dirty="0">
                <a:solidFill>
                  <a:srgbClr val="0070C0"/>
                </a:solidFill>
              </a:rPr>
              <a:t>Prioritise your actions </a:t>
            </a:r>
          </a:p>
          <a:p>
            <a:r>
              <a:rPr lang="en-GB" sz="1200" dirty="0">
                <a:solidFill>
                  <a:schemeClr val="bg2">
                    <a:lumMod val="50000"/>
                  </a:schemeClr>
                </a:solidFill>
                <a:latin typeface="TrebuchetMS"/>
              </a:rPr>
              <a:t>Draw up an action plan detailing a schedule of improvements that need to be made and when, along with who will be responsible for them.</a:t>
            </a:r>
            <a:endParaRPr lang="en-GB" sz="1200" dirty="0">
              <a:solidFill>
                <a:schemeClr val="bg2">
                  <a:lumMod val="50000"/>
                </a:schemeClr>
              </a:solidFill>
            </a:endParaRPr>
          </a:p>
        </p:txBody>
      </p:sp>
      <p:sp>
        <p:nvSpPr>
          <p:cNvPr id="13" name="TextBox 12">
            <a:extLst>
              <a:ext uri="{FF2B5EF4-FFF2-40B4-BE49-F238E27FC236}">
                <a16:creationId xmlns:a16="http://schemas.microsoft.com/office/drawing/2014/main" id="{39A01ED2-45C0-42DA-B597-A09C34B1C0D2}"/>
              </a:ext>
            </a:extLst>
          </p:cNvPr>
          <p:cNvSpPr txBox="1"/>
          <p:nvPr/>
        </p:nvSpPr>
        <p:spPr>
          <a:xfrm>
            <a:off x="3157871" y="1759440"/>
            <a:ext cx="457200" cy="461665"/>
          </a:xfrm>
          <a:prstGeom prst="rect">
            <a:avLst/>
          </a:prstGeom>
          <a:noFill/>
        </p:spPr>
        <p:txBody>
          <a:bodyPr wrap="square" rtlCol="0">
            <a:spAutoFit/>
          </a:bodyPr>
          <a:lstStyle/>
          <a:p>
            <a:pPr>
              <a:buClr>
                <a:schemeClr val="accent4"/>
              </a:buClr>
            </a:pPr>
            <a:r>
              <a:rPr lang="en-GB" sz="2400" b="1" dirty="0">
                <a:solidFill>
                  <a:schemeClr val="bg1">
                    <a:lumMod val="75000"/>
                  </a:schemeClr>
                </a:solidFill>
              </a:rPr>
              <a:t>3.</a:t>
            </a:r>
          </a:p>
        </p:txBody>
      </p:sp>
      <p:sp>
        <p:nvSpPr>
          <p:cNvPr id="14" name="Rectangle 13">
            <a:extLst>
              <a:ext uri="{FF2B5EF4-FFF2-40B4-BE49-F238E27FC236}">
                <a16:creationId xmlns:a16="http://schemas.microsoft.com/office/drawing/2014/main" id="{7FBEBFA4-E561-4F95-B4B8-0352D7F902A5}"/>
              </a:ext>
            </a:extLst>
          </p:cNvPr>
          <p:cNvSpPr/>
          <p:nvPr/>
        </p:nvSpPr>
        <p:spPr>
          <a:xfrm>
            <a:off x="3529528" y="3612515"/>
            <a:ext cx="2489124" cy="1446550"/>
          </a:xfrm>
          <a:prstGeom prst="rect">
            <a:avLst/>
          </a:prstGeom>
        </p:spPr>
        <p:txBody>
          <a:bodyPr wrap="square">
            <a:spAutoFit/>
          </a:bodyPr>
          <a:lstStyle/>
          <a:p>
            <a:pPr algn="just"/>
            <a:r>
              <a:rPr lang="en-GB" sz="1600" b="1" dirty="0">
                <a:solidFill>
                  <a:srgbClr val="0070C0"/>
                </a:solidFill>
              </a:rPr>
              <a:t>Seek specialist help </a:t>
            </a:r>
          </a:p>
          <a:p>
            <a:r>
              <a:rPr lang="en-GB" sz="1200" dirty="0">
                <a:solidFill>
                  <a:schemeClr val="bg2">
                    <a:lumMod val="50000"/>
                  </a:schemeClr>
                </a:solidFill>
                <a:latin typeface="TrebuchetMS"/>
              </a:rPr>
              <a:t>It may be possible to implement some energy saving measures in-house but others may require specialist assistance. Discuss the more complex or expensive options with a qualified technician.</a:t>
            </a:r>
            <a:endParaRPr lang="en-GB" sz="1200" dirty="0">
              <a:solidFill>
                <a:schemeClr val="bg2">
                  <a:lumMod val="50000"/>
                </a:schemeClr>
              </a:solidFill>
            </a:endParaRPr>
          </a:p>
        </p:txBody>
      </p:sp>
      <p:sp>
        <p:nvSpPr>
          <p:cNvPr id="15" name="TextBox 14">
            <a:extLst>
              <a:ext uri="{FF2B5EF4-FFF2-40B4-BE49-F238E27FC236}">
                <a16:creationId xmlns:a16="http://schemas.microsoft.com/office/drawing/2014/main" id="{2B43A88D-17DB-48D5-BAD1-72B6CF3DAA33}"/>
              </a:ext>
            </a:extLst>
          </p:cNvPr>
          <p:cNvSpPr txBox="1"/>
          <p:nvPr/>
        </p:nvSpPr>
        <p:spPr>
          <a:xfrm>
            <a:off x="3093593" y="3612515"/>
            <a:ext cx="457200" cy="461665"/>
          </a:xfrm>
          <a:prstGeom prst="rect">
            <a:avLst/>
          </a:prstGeom>
          <a:noFill/>
        </p:spPr>
        <p:txBody>
          <a:bodyPr wrap="square" rtlCol="0">
            <a:spAutoFit/>
          </a:bodyPr>
          <a:lstStyle/>
          <a:p>
            <a:pPr>
              <a:buClr>
                <a:schemeClr val="accent4"/>
              </a:buClr>
            </a:pPr>
            <a:r>
              <a:rPr lang="en-GB" sz="2400" b="1" dirty="0">
                <a:solidFill>
                  <a:schemeClr val="bg1">
                    <a:lumMod val="75000"/>
                  </a:schemeClr>
                </a:solidFill>
              </a:rPr>
              <a:t>4.</a:t>
            </a:r>
          </a:p>
        </p:txBody>
      </p:sp>
      <p:sp>
        <p:nvSpPr>
          <p:cNvPr id="16" name="Rectangle 15">
            <a:extLst>
              <a:ext uri="{FF2B5EF4-FFF2-40B4-BE49-F238E27FC236}">
                <a16:creationId xmlns:a16="http://schemas.microsoft.com/office/drawing/2014/main" id="{32078A67-BC5F-4F1E-B9AF-99BC5D18FCDE}"/>
              </a:ext>
            </a:extLst>
          </p:cNvPr>
          <p:cNvSpPr/>
          <p:nvPr/>
        </p:nvSpPr>
        <p:spPr>
          <a:xfrm>
            <a:off x="435794" y="3685384"/>
            <a:ext cx="2689556" cy="1261884"/>
          </a:xfrm>
          <a:prstGeom prst="rect">
            <a:avLst/>
          </a:prstGeom>
        </p:spPr>
        <p:txBody>
          <a:bodyPr wrap="square">
            <a:spAutoFit/>
          </a:bodyPr>
          <a:lstStyle/>
          <a:p>
            <a:r>
              <a:rPr lang="en-GB" sz="1600" b="1" dirty="0">
                <a:solidFill>
                  <a:srgbClr val="0070C0"/>
                </a:solidFill>
              </a:rPr>
              <a:t>Identify your opportunities</a:t>
            </a:r>
          </a:p>
          <a:p>
            <a:r>
              <a:rPr lang="en-GB" sz="1200" dirty="0">
                <a:solidFill>
                  <a:schemeClr val="bg2">
                    <a:lumMod val="50000"/>
                  </a:schemeClr>
                </a:solidFill>
                <a:latin typeface="TrebuchetMS"/>
              </a:rPr>
              <a:t>Compile an energy checklist. Walk round your building and complete the checklist at different times of day (including after hours) to identify where energy savings can be made.</a:t>
            </a:r>
            <a:endParaRPr lang="en-GB" sz="1200" dirty="0">
              <a:solidFill>
                <a:schemeClr val="bg2">
                  <a:lumMod val="50000"/>
                </a:schemeClr>
              </a:solidFill>
            </a:endParaRPr>
          </a:p>
        </p:txBody>
      </p:sp>
      <p:sp>
        <p:nvSpPr>
          <p:cNvPr id="17" name="TextBox 16">
            <a:extLst>
              <a:ext uri="{FF2B5EF4-FFF2-40B4-BE49-F238E27FC236}">
                <a16:creationId xmlns:a16="http://schemas.microsoft.com/office/drawing/2014/main" id="{BBF4F0AD-4005-4C00-B155-E88A41884B34}"/>
              </a:ext>
            </a:extLst>
          </p:cNvPr>
          <p:cNvSpPr txBox="1"/>
          <p:nvPr/>
        </p:nvSpPr>
        <p:spPr>
          <a:xfrm>
            <a:off x="84919" y="3685384"/>
            <a:ext cx="457200" cy="461665"/>
          </a:xfrm>
          <a:prstGeom prst="rect">
            <a:avLst/>
          </a:prstGeom>
          <a:noFill/>
        </p:spPr>
        <p:txBody>
          <a:bodyPr wrap="square" rtlCol="0">
            <a:spAutoFit/>
          </a:bodyPr>
          <a:lstStyle/>
          <a:p>
            <a:pPr>
              <a:buClr>
                <a:schemeClr val="accent4"/>
              </a:buClr>
            </a:pPr>
            <a:r>
              <a:rPr lang="en-GB" sz="2400" b="1" dirty="0">
                <a:solidFill>
                  <a:schemeClr val="bg1">
                    <a:lumMod val="75000"/>
                  </a:schemeClr>
                </a:solidFill>
              </a:rPr>
              <a:t>2.</a:t>
            </a:r>
          </a:p>
        </p:txBody>
      </p:sp>
      <p:sp>
        <p:nvSpPr>
          <p:cNvPr id="20" name="Rectangle 19">
            <a:extLst>
              <a:ext uri="{FF2B5EF4-FFF2-40B4-BE49-F238E27FC236}">
                <a16:creationId xmlns:a16="http://schemas.microsoft.com/office/drawing/2014/main" id="{976868FB-ED13-45BF-A2D6-074E6E633ADD}"/>
              </a:ext>
            </a:extLst>
          </p:cNvPr>
          <p:cNvSpPr/>
          <p:nvPr/>
        </p:nvSpPr>
        <p:spPr>
          <a:xfrm>
            <a:off x="6337147" y="1753458"/>
            <a:ext cx="2721793" cy="1508105"/>
          </a:xfrm>
          <a:prstGeom prst="rect">
            <a:avLst/>
          </a:prstGeom>
        </p:spPr>
        <p:txBody>
          <a:bodyPr wrap="square">
            <a:spAutoFit/>
          </a:bodyPr>
          <a:lstStyle/>
          <a:p>
            <a:r>
              <a:rPr lang="en-GB" sz="1600" b="1" dirty="0">
                <a:solidFill>
                  <a:srgbClr val="0070C0"/>
                </a:solidFill>
              </a:rPr>
              <a:t>Make the changes and measure the savings </a:t>
            </a:r>
          </a:p>
          <a:p>
            <a:r>
              <a:rPr lang="en-GB" sz="1200" dirty="0">
                <a:solidFill>
                  <a:schemeClr val="bg2">
                    <a:lumMod val="50000"/>
                  </a:schemeClr>
                </a:solidFill>
                <a:latin typeface="TrebuchetMS"/>
              </a:rPr>
              <a:t>Implement your energy saving actions and measure against original consumption figures. This will assist</a:t>
            </a:r>
          </a:p>
          <a:p>
            <a:r>
              <a:rPr lang="en-GB" sz="1200" dirty="0">
                <a:solidFill>
                  <a:schemeClr val="bg2">
                    <a:lumMod val="50000"/>
                  </a:schemeClr>
                </a:solidFill>
                <a:latin typeface="TrebuchetMS"/>
              </a:rPr>
              <a:t>future management decisions regarding your energy priorities.</a:t>
            </a:r>
            <a:endParaRPr lang="en-GB" sz="1200" dirty="0">
              <a:solidFill>
                <a:schemeClr val="bg2">
                  <a:lumMod val="50000"/>
                </a:schemeClr>
              </a:solidFill>
            </a:endParaRPr>
          </a:p>
        </p:txBody>
      </p:sp>
      <p:sp>
        <p:nvSpPr>
          <p:cNvPr id="21" name="TextBox 20">
            <a:extLst>
              <a:ext uri="{FF2B5EF4-FFF2-40B4-BE49-F238E27FC236}">
                <a16:creationId xmlns:a16="http://schemas.microsoft.com/office/drawing/2014/main" id="{335256A8-DF3C-4B4A-9D7C-59058129E90A}"/>
              </a:ext>
            </a:extLst>
          </p:cNvPr>
          <p:cNvSpPr txBox="1"/>
          <p:nvPr/>
        </p:nvSpPr>
        <p:spPr>
          <a:xfrm>
            <a:off x="5943745" y="1762991"/>
            <a:ext cx="457200" cy="461665"/>
          </a:xfrm>
          <a:prstGeom prst="rect">
            <a:avLst/>
          </a:prstGeom>
          <a:noFill/>
        </p:spPr>
        <p:txBody>
          <a:bodyPr wrap="square" rtlCol="0">
            <a:spAutoFit/>
          </a:bodyPr>
          <a:lstStyle/>
          <a:p>
            <a:pPr>
              <a:buClr>
                <a:schemeClr val="accent4"/>
              </a:buClr>
            </a:pPr>
            <a:r>
              <a:rPr lang="en-GB" sz="2400" b="1" dirty="0">
                <a:solidFill>
                  <a:schemeClr val="bg1">
                    <a:lumMod val="75000"/>
                  </a:schemeClr>
                </a:solidFill>
              </a:rPr>
              <a:t>5.</a:t>
            </a:r>
          </a:p>
        </p:txBody>
      </p:sp>
      <p:sp>
        <p:nvSpPr>
          <p:cNvPr id="22" name="Rectangle 21">
            <a:extLst>
              <a:ext uri="{FF2B5EF4-FFF2-40B4-BE49-F238E27FC236}">
                <a16:creationId xmlns:a16="http://schemas.microsoft.com/office/drawing/2014/main" id="{C250A0AC-77E2-4AC6-95CE-49BD336F935C}"/>
              </a:ext>
            </a:extLst>
          </p:cNvPr>
          <p:cNvSpPr/>
          <p:nvPr/>
        </p:nvSpPr>
        <p:spPr>
          <a:xfrm>
            <a:off x="6337147" y="3635395"/>
            <a:ext cx="2721793" cy="1323439"/>
          </a:xfrm>
          <a:prstGeom prst="rect">
            <a:avLst/>
          </a:prstGeom>
        </p:spPr>
        <p:txBody>
          <a:bodyPr wrap="square">
            <a:spAutoFit/>
          </a:bodyPr>
          <a:lstStyle/>
          <a:p>
            <a:pPr algn="just"/>
            <a:r>
              <a:rPr lang="en-GB" sz="1600" b="1" dirty="0">
                <a:solidFill>
                  <a:srgbClr val="0070C0"/>
                </a:solidFill>
              </a:rPr>
              <a:t>Continue to manage your </a:t>
            </a:r>
          </a:p>
          <a:p>
            <a:pPr algn="just"/>
            <a:r>
              <a:rPr lang="en-GB" sz="1600" b="1" dirty="0">
                <a:solidFill>
                  <a:srgbClr val="0070C0"/>
                </a:solidFill>
              </a:rPr>
              <a:t>Business for energy efficiency </a:t>
            </a:r>
          </a:p>
          <a:p>
            <a:r>
              <a:rPr lang="en-GB" sz="1200" dirty="0">
                <a:solidFill>
                  <a:schemeClr val="bg2">
                    <a:lumMod val="50000"/>
                  </a:schemeClr>
                </a:solidFill>
                <a:latin typeface="TrebuchetMS"/>
              </a:rPr>
              <a:t>Enforce policies, systems and procedures to ensure that your business operates efficiently and that savings are maintained in the future.</a:t>
            </a:r>
            <a:endParaRPr lang="en-GB" sz="1200" dirty="0">
              <a:solidFill>
                <a:schemeClr val="bg2">
                  <a:lumMod val="50000"/>
                </a:schemeClr>
              </a:solidFill>
            </a:endParaRPr>
          </a:p>
        </p:txBody>
      </p:sp>
      <p:sp>
        <p:nvSpPr>
          <p:cNvPr id="23" name="TextBox 22">
            <a:extLst>
              <a:ext uri="{FF2B5EF4-FFF2-40B4-BE49-F238E27FC236}">
                <a16:creationId xmlns:a16="http://schemas.microsoft.com/office/drawing/2014/main" id="{B7F46F03-46A7-4180-AFCF-EFEDB792520A}"/>
              </a:ext>
            </a:extLst>
          </p:cNvPr>
          <p:cNvSpPr txBox="1"/>
          <p:nvPr/>
        </p:nvSpPr>
        <p:spPr>
          <a:xfrm>
            <a:off x="5942609" y="3612515"/>
            <a:ext cx="457200" cy="461665"/>
          </a:xfrm>
          <a:prstGeom prst="rect">
            <a:avLst/>
          </a:prstGeom>
          <a:noFill/>
        </p:spPr>
        <p:txBody>
          <a:bodyPr wrap="square" rtlCol="0">
            <a:spAutoFit/>
          </a:bodyPr>
          <a:lstStyle/>
          <a:p>
            <a:pPr>
              <a:buClr>
                <a:schemeClr val="accent4"/>
              </a:buClr>
            </a:pPr>
            <a:r>
              <a:rPr lang="en-GB" sz="2400" b="1" dirty="0">
                <a:solidFill>
                  <a:schemeClr val="bg1">
                    <a:lumMod val="75000"/>
                  </a:schemeClr>
                </a:solidFill>
              </a:rPr>
              <a:t>6.</a:t>
            </a:r>
          </a:p>
        </p:txBody>
      </p:sp>
      <p:pic>
        <p:nvPicPr>
          <p:cNvPr id="2" name="Picture 17">
            <a:extLst>
              <a:ext uri="{FF2B5EF4-FFF2-40B4-BE49-F238E27FC236}">
                <a16:creationId xmlns:a16="http://schemas.microsoft.com/office/drawing/2014/main" id="{D48E007C-9EB6-4C48-9F46-5AE379B50CD7}"/>
              </a:ext>
            </a:extLst>
          </p:cNvPr>
          <p:cNvPicPr>
            <a:picLocks noChangeAspect="1"/>
          </p:cNvPicPr>
          <p:nvPr/>
        </p:nvPicPr>
        <p:blipFill>
          <a:blip r:embed="rId2"/>
          <a:stretch>
            <a:fillRect/>
          </a:stretch>
        </p:blipFill>
        <p:spPr>
          <a:xfrm>
            <a:off x="270819" y="361150"/>
            <a:ext cx="811064" cy="499462"/>
          </a:xfrm>
          <a:prstGeom prst="rect">
            <a:avLst/>
          </a:prstGeom>
        </p:spPr>
      </p:pic>
      <p:pic>
        <p:nvPicPr>
          <p:cNvPr id="19" name="Picture 18">
            <a:extLst>
              <a:ext uri="{FF2B5EF4-FFF2-40B4-BE49-F238E27FC236}">
                <a16:creationId xmlns:a16="http://schemas.microsoft.com/office/drawing/2014/main" id="{0B334166-4CB6-4C00-84C2-124CE7414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1271722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1FCCFA-CA60-4143-B6F6-88D9E74C2615}"/>
              </a:ext>
            </a:extLst>
          </p:cNvPr>
          <p:cNvSpPr>
            <a:spLocks noGrp="1"/>
          </p:cNvSpPr>
          <p:nvPr>
            <p:ph type="sldNum" sz="quarter" idx="12"/>
          </p:nvPr>
        </p:nvSpPr>
        <p:spPr/>
        <p:txBody>
          <a:bodyPr/>
          <a:lstStyle/>
          <a:p>
            <a:fld id="{D209C6F7-3311-4A51-91D2-C6AA7AB1F99B}" type="slidenum">
              <a:rPr lang="en-GB" smtClean="0"/>
              <a:pPr/>
              <a:t>24</a:t>
            </a:fld>
            <a:endParaRPr lang="en-GB" dirty="0"/>
          </a:p>
        </p:txBody>
      </p:sp>
      <p:sp>
        <p:nvSpPr>
          <p:cNvPr id="6" name="Title 5">
            <a:extLst>
              <a:ext uri="{FF2B5EF4-FFF2-40B4-BE49-F238E27FC236}">
                <a16:creationId xmlns:a16="http://schemas.microsoft.com/office/drawing/2014/main" id="{72F5EC5F-CA79-4F4C-BC6B-1C1607C5FDFC}"/>
              </a:ext>
            </a:extLst>
          </p:cNvPr>
          <p:cNvSpPr>
            <a:spLocks noGrp="1"/>
          </p:cNvSpPr>
          <p:nvPr>
            <p:ph type="title"/>
          </p:nvPr>
        </p:nvSpPr>
        <p:spPr>
          <a:xfrm>
            <a:off x="1532081" y="355352"/>
            <a:ext cx="5520901" cy="644010"/>
          </a:xfrm>
        </p:spPr>
        <p:txBody>
          <a:bodyPr/>
          <a:lstStyle/>
          <a:p>
            <a:r>
              <a:rPr lang="en-GB" dirty="0"/>
              <a:t>How can the ASEAN Low Carbon Energy Programme (LCEP) support you? </a:t>
            </a:r>
          </a:p>
        </p:txBody>
      </p:sp>
      <p:sp>
        <p:nvSpPr>
          <p:cNvPr id="2" name="Rectangle 1">
            <a:extLst>
              <a:ext uri="{FF2B5EF4-FFF2-40B4-BE49-F238E27FC236}">
                <a16:creationId xmlns:a16="http://schemas.microsoft.com/office/drawing/2014/main" id="{BFA64A3C-EE45-48F4-87B2-63FABD174359}"/>
              </a:ext>
            </a:extLst>
          </p:cNvPr>
          <p:cNvSpPr/>
          <p:nvPr/>
        </p:nvSpPr>
        <p:spPr>
          <a:xfrm>
            <a:off x="803082" y="1250611"/>
            <a:ext cx="7967207" cy="738664"/>
          </a:xfrm>
          <a:prstGeom prst="rect">
            <a:avLst/>
          </a:prstGeom>
        </p:spPr>
        <p:txBody>
          <a:bodyPr wrap="square">
            <a:spAutoFit/>
          </a:bodyPr>
          <a:lstStyle/>
          <a:p>
            <a:pPr algn="just">
              <a:spcAft>
                <a:spcPts val="0"/>
              </a:spcAft>
            </a:pPr>
            <a:r>
              <a:rPr lang="en-GB" sz="1400" dirty="0">
                <a:latin typeface="Calibri" panose="020F0502020204030204" pitchFamily="34" charset="0"/>
                <a:ea typeface="Times New Roman" panose="02020603050405020304" pitchFamily="18" charset="0"/>
                <a:cs typeface="Times New Roman" panose="02020603050405020304" pitchFamily="18" charset="0"/>
              </a:rPr>
              <a:t>LCEP can help F&amp;B companies identify energy savings opportunities and take steps to set up new energy management systems or improve existing systems. </a:t>
            </a:r>
            <a:r>
              <a:rPr lang="en-GB" sz="1400" b="1" dirty="0">
                <a:latin typeface="Calibri" panose="020F0502020204030204" pitchFamily="34" charset="0"/>
                <a:ea typeface="Times New Roman" panose="02020603050405020304" pitchFamily="18" charset="0"/>
                <a:cs typeface="Times New Roman" panose="02020603050405020304" pitchFamily="18" charset="0"/>
              </a:rPr>
              <a:t>The following support will continue until March 2022 and will be offered to F&amp;B companies at no cost</a:t>
            </a:r>
            <a:r>
              <a:rPr lang="en-GB" sz="1400" dirty="0">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613C969-9E72-43C2-8767-3786A26908A6}"/>
              </a:ext>
            </a:extLst>
          </p:cNvPr>
          <p:cNvPicPr>
            <a:picLocks noChangeAspect="1"/>
          </p:cNvPicPr>
          <p:nvPr/>
        </p:nvPicPr>
        <p:blipFill>
          <a:blip r:embed="rId2"/>
          <a:stretch>
            <a:fillRect/>
          </a:stretch>
        </p:blipFill>
        <p:spPr>
          <a:xfrm>
            <a:off x="86123" y="1989275"/>
            <a:ext cx="8792205" cy="2897619"/>
          </a:xfrm>
          <a:prstGeom prst="rect">
            <a:avLst/>
          </a:prstGeom>
        </p:spPr>
      </p:pic>
      <p:pic>
        <p:nvPicPr>
          <p:cNvPr id="5" name="Picture 6">
            <a:extLst>
              <a:ext uri="{FF2B5EF4-FFF2-40B4-BE49-F238E27FC236}">
                <a16:creationId xmlns:a16="http://schemas.microsoft.com/office/drawing/2014/main" id="{BB75BCBE-D90A-4EC2-BA86-79A0CE548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pic>
        <p:nvPicPr>
          <p:cNvPr id="8" name="Picture 7">
            <a:extLst>
              <a:ext uri="{FF2B5EF4-FFF2-40B4-BE49-F238E27FC236}">
                <a16:creationId xmlns:a16="http://schemas.microsoft.com/office/drawing/2014/main" id="{93AD6B24-B5A0-4485-A714-C784A5154D77}"/>
              </a:ext>
            </a:extLst>
          </p:cNvPr>
          <p:cNvPicPr>
            <a:picLocks noChangeAspect="1"/>
          </p:cNvPicPr>
          <p:nvPr/>
        </p:nvPicPr>
        <p:blipFill>
          <a:blip r:embed="rId4"/>
          <a:stretch>
            <a:fillRect/>
          </a:stretch>
        </p:blipFill>
        <p:spPr>
          <a:xfrm>
            <a:off x="270819" y="361150"/>
            <a:ext cx="811064" cy="499462"/>
          </a:xfrm>
          <a:prstGeom prst="rect">
            <a:avLst/>
          </a:prstGeom>
        </p:spPr>
      </p:pic>
    </p:spTree>
    <p:extLst>
      <p:ext uri="{BB962C8B-B14F-4D97-AF65-F5344CB8AC3E}">
        <p14:creationId xmlns:p14="http://schemas.microsoft.com/office/powerpoint/2010/main" val="830401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983F75-6497-4A14-B906-A8750BA37F2B}"/>
              </a:ext>
            </a:extLst>
          </p:cNvPr>
          <p:cNvSpPr>
            <a:spLocks noGrp="1"/>
          </p:cNvSpPr>
          <p:nvPr>
            <p:ph type="sldNum" sz="quarter" idx="12"/>
          </p:nvPr>
        </p:nvSpPr>
        <p:spPr/>
        <p:txBody>
          <a:bodyPr/>
          <a:lstStyle/>
          <a:p>
            <a:fld id="{D209C6F7-3311-4A51-91D2-C6AA7AB1F99B}" type="slidenum">
              <a:rPr lang="en-GB" smtClean="0"/>
              <a:pPr/>
              <a:t>25</a:t>
            </a:fld>
            <a:endParaRPr lang="en-GB" dirty="0"/>
          </a:p>
        </p:txBody>
      </p:sp>
      <p:sp>
        <p:nvSpPr>
          <p:cNvPr id="6" name="Title 5">
            <a:extLst>
              <a:ext uri="{FF2B5EF4-FFF2-40B4-BE49-F238E27FC236}">
                <a16:creationId xmlns:a16="http://schemas.microsoft.com/office/drawing/2014/main" id="{C9D83876-F597-42EF-9D1D-6DF7EDF3B673}"/>
              </a:ext>
            </a:extLst>
          </p:cNvPr>
          <p:cNvSpPr>
            <a:spLocks noGrp="1"/>
          </p:cNvSpPr>
          <p:nvPr>
            <p:ph type="title"/>
          </p:nvPr>
        </p:nvSpPr>
        <p:spPr>
          <a:xfrm>
            <a:off x="1532081" y="216602"/>
            <a:ext cx="7346247" cy="644010"/>
          </a:xfrm>
        </p:spPr>
        <p:txBody>
          <a:bodyPr/>
          <a:lstStyle/>
          <a:p>
            <a:r>
              <a:rPr lang="en-GB" dirty="0"/>
              <a:t>Benefits of Participating in LCEP</a:t>
            </a:r>
          </a:p>
        </p:txBody>
      </p:sp>
      <p:sp>
        <p:nvSpPr>
          <p:cNvPr id="7" name="Rectangle 6">
            <a:extLst>
              <a:ext uri="{FF2B5EF4-FFF2-40B4-BE49-F238E27FC236}">
                <a16:creationId xmlns:a16="http://schemas.microsoft.com/office/drawing/2014/main" id="{A580B33F-BEA9-4622-8884-291D24B164F1}"/>
              </a:ext>
            </a:extLst>
          </p:cNvPr>
          <p:cNvSpPr/>
          <p:nvPr/>
        </p:nvSpPr>
        <p:spPr>
          <a:xfrm>
            <a:off x="425331" y="2280020"/>
            <a:ext cx="8293338" cy="2646878"/>
          </a:xfrm>
          <a:prstGeom prst="rect">
            <a:avLst/>
          </a:prstGeom>
        </p:spPr>
        <p:txBody>
          <a:bodyPr wrap="square">
            <a:spAutoFit/>
          </a:bodyPr>
          <a:lstStyle/>
          <a:p>
            <a:pPr algn="just">
              <a:spcAft>
                <a:spcPts val="0"/>
              </a:spcAft>
            </a:pPr>
            <a:r>
              <a:rPr lang="en-GB" sz="1400" b="1" dirty="0">
                <a:solidFill>
                  <a:schemeClr val="accent5"/>
                </a:solidFill>
                <a:latin typeface="Calibri" panose="020F0502020204030204" pitchFamily="34" charset="0"/>
                <a:ea typeface="Times New Roman" panose="02020603050405020304" pitchFamily="18" charset="0"/>
                <a:cs typeface="Times New Roman" panose="02020603050405020304" pitchFamily="18" charset="0"/>
              </a:rPr>
              <a:t>Companies should participate because: </a:t>
            </a:r>
            <a:endParaRPr lang="en-GB" sz="1100" b="1" dirty="0">
              <a:solidFill>
                <a:schemeClr val="accent5"/>
              </a:solidFill>
              <a:latin typeface="Verdana" panose="020B0604030504040204" pitchFamily="34" charset="0"/>
              <a:ea typeface="Times New Roman" panose="02020603050405020304" pitchFamily="18" charset="0"/>
              <a:cs typeface="Times New Roman" panose="02020603050405020304" pitchFamily="18" charset="0"/>
            </a:endParaRPr>
          </a:p>
          <a:p>
            <a:pPr algn="just">
              <a:spcAft>
                <a:spcPts val="0"/>
              </a:spcAft>
            </a:pPr>
            <a:r>
              <a:rPr lang="en-GB" sz="1200" dirty="0">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0"/>
              </a:spcAft>
              <a:buClr>
                <a:srgbClr val="92D050"/>
              </a:buClr>
              <a:buFont typeface="Wingdings" panose="05000000000000000000" pitchFamily="2" charset="2"/>
              <a:buChar char="§"/>
            </a:pPr>
            <a:r>
              <a:rPr lang="en-GB" sz="1200" dirty="0">
                <a:latin typeface="Calibri" panose="020F0502020204030204" pitchFamily="34" charset="0"/>
                <a:ea typeface="Times New Roman" panose="02020603050405020304" pitchFamily="18" charset="0"/>
                <a:cs typeface="Times New Roman" panose="02020603050405020304" pitchFamily="18" charset="0"/>
              </a:rPr>
              <a:t>They will have </a:t>
            </a:r>
            <a:r>
              <a:rPr lang="en-GB" sz="12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access to free resources and technical support </a:t>
            </a:r>
            <a:r>
              <a:rPr lang="en-GB" sz="1200" dirty="0">
                <a:latin typeface="Calibri" panose="020F0502020204030204" pitchFamily="34" charset="0"/>
                <a:ea typeface="Times New Roman" panose="02020603050405020304" pitchFamily="18" charset="0"/>
                <a:cs typeface="Times New Roman" panose="02020603050405020304" pitchFamily="18" charset="0"/>
              </a:rPr>
              <a:t>provided by international practitioners and local experts experienced in delivering and implementing energy savings projects in energy-intensive sectors including food and beverage.</a:t>
            </a:r>
            <a:endParaRPr lang="en-GB" sz="1050" dirty="0">
              <a:latin typeface="Verdana" panose="020B0604030504040204" pitchFamily="34" charset="0"/>
              <a:ea typeface="Times New Roman" panose="02020603050405020304" pitchFamily="18" charset="0"/>
              <a:cs typeface="Times New Roman" panose="02020603050405020304" pitchFamily="18" charset="0"/>
            </a:endParaRPr>
          </a:p>
          <a:p>
            <a:pPr marL="260350" algn="just">
              <a:spcAft>
                <a:spcPts val="0"/>
              </a:spcAft>
              <a:buClr>
                <a:srgbClr val="92D050"/>
              </a:buClr>
            </a:pPr>
            <a:r>
              <a:rPr lang="en-GB" sz="500" dirty="0">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0"/>
              </a:spcAft>
              <a:buClr>
                <a:srgbClr val="92D050"/>
              </a:buClr>
              <a:buFont typeface="Wingdings" panose="05000000000000000000" pitchFamily="2" charset="2"/>
              <a:buChar char="§"/>
            </a:pPr>
            <a:r>
              <a:rPr lang="en-GB" sz="1200" dirty="0">
                <a:latin typeface="Calibri" panose="020F0502020204030204" pitchFamily="34" charset="0"/>
                <a:ea typeface="Times New Roman" panose="02020603050405020304" pitchFamily="18" charset="0"/>
                <a:cs typeface="Times New Roman" panose="02020603050405020304" pitchFamily="18" charset="0"/>
              </a:rPr>
              <a:t>They will be able to </a:t>
            </a:r>
            <a:r>
              <a:rPr lang="en-GB" sz="12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understand the energy use, energy savings opportunities and the “no-cost and low-cost” measures </a:t>
            </a:r>
            <a:r>
              <a:rPr lang="en-GB" sz="1200" dirty="0">
                <a:latin typeface="Calibri" panose="020F0502020204030204" pitchFamily="34" charset="0"/>
                <a:ea typeface="Times New Roman" panose="02020603050405020304" pitchFamily="18" charset="0"/>
                <a:cs typeface="Times New Roman" panose="02020603050405020304" pitchFamily="18" charset="0"/>
              </a:rPr>
              <a:t>available for improving energy performance, and thereby experience cost savings.</a:t>
            </a:r>
            <a:endParaRPr lang="en-GB" sz="1050" dirty="0">
              <a:latin typeface="Verdana" panose="020B0604030504040204" pitchFamily="34" charset="0"/>
              <a:ea typeface="Times New Roman" panose="02020603050405020304" pitchFamily="18" charset="0"/>
              <a:cs typeface="Times New Roman" panose="02020603050405020304" pitchFamily="18" charset="0"/>
            </a:endParaRPr>
          </a:p>
          <a:p>
            <a:pPr algn="just">
              <a:spcAft>
                <a:spcPts val="0"/>
              </a:spcAft>
              <a:buClr>
                <a:srgbClr val="92D050"/>
              </a:buClr>
            </a:pPr>
            <a:r>
              <a:rPr lang="en-GB" sz="500" dirty="0">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0"/>
              </a:spcAft>
              <a:buClr>
                <a:srgbClr val="92D050"/>
              </a:buClr>
              <a:buFont typeface="Wingdings" panose="05000000000000000000" pitchFamily="2" charset="2"/>
              <a:buChar char="§"/>
            </a:pPr>
            <a:r>
              <a:rPr lang="en-GB" sz="1200" dirty="0">
                <a:latin typeface="Calibri" panose="020F0502020204030204" pitchFamily="34" charset="0"/>
                <a:ea typeface="Times New Roman" panose="02020603050405020304" pitchFamily="18" charset="0"/>
                <a:cs typeface="Times New Roman" panose="02020603050405020304" pitchFamily="18" charset="0"/>
              </a:rPr>
              <a:t>They will be able to </a:t>
            </a:r>
            <a:r>
              <a:rPr lang="en-GB" sz="12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measure and track energy performance</a:t>
            </a:r>
            <a:r>
              <a:rPr lang="en-GB" sz="1200" dirty="0">
                <a:latin typeface="Calibri" panose="020F0502020204030204" pitchFamily="34" charset="0"/>
                <a:ea typeface="Times New Roman" panose="02020603050405020304" pitchFamily="18" charset="0"/>
                <a:cs typeface="Times New Roman" panose="02020603050405020304" pitchFamily="18" charset="0"/>
              </a:rPr>
              <a:t> over time, and report on their progress leading to reputational benefits. </a:t>
            </a:r>
            <a:endParaRPr lang="en-GB" sz="1050" dirty="0">
              <a:latin typeface="Verdana" panose="020B0604030504040204" pitchFamily="34" charset="0"/>
              <a:ea typeface="Times New Roman" panose="02020603050405020304" pitchFamily="18" charset="0"/>
              <a:cs typeface="Times New Roman" panose="02020603050405020304" pitchFamily="18" charset="0"/>
            </a:endParaRPr>
          </a:p>
          <a:p>
            <a:pPr algn="just">
              <a:spcAft>
                <a:spcPts val="0"/>
              </a:spcAft>
              <a:buClr>
                <a:srgbClr val="92D050"/>
              </a:buClr>
            </a:pPr>
            <a:r>
              <a:rPr lang="en-GB" sz="500" dirty="0">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0"/>
              </a:spcAft>
              <a:buClr>
                <a:srgbClr val="92D050"/>
              </a:buClr>
              <a:buFont typeface="Wingdings" panose="05000000000000000000" pitchFamily="2" charset="2"/>
              <a:buChar char="§"/>
            </a:pPr>
            <a:r>
              <a:rPr lang="en-GB" sz="1200" dirty="0">
                <a:latin typeface="Calibri" panose="020F0502020204030204" pitchFamily="34" charset="0"/>
                <a:ea typeface="Times New Roman" panose="02020603050405020304" pitchFamily="18" charset="0"/>
                <a:cs typeface="Times New Roman" panose="02020603050405020304" pitchFamily="18" charset="0"/>
              </a:rPr>
              <a:t>They will be equipped to </a:t>
            </a:r>
            <a:r>
              <a:rPr lang="en-GB" sz="12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deal with emerging energy and emissions related policies</a:t>
            </a:r>
            <a:r>
              <a:rPr lang="en-GB" sz="1200" dirty="0">
                <a:latin typeface="Calibri" panose="020F0502020204030204" pitchFamily="34" charset="0"/>
                <a:ea typeface="Times New Roman" panose="02020603050405020304" pitchFamily="18" charset="0"/>
                <a:cs typeface="Times New Roman" panose="02020603050405020304" pitchFamily="18" charset="0"/>
              </a:rPr>
              <a:t> in the region and </a:t>
            </a:r>
            <a:r>
              <a:rPr lang="en-GB" sz="12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maintain their competitive edge</a:t>
            </a:r>
            <a:r>
              <a:rPr lang="en-GB" sz="1200" dirty="0">
                <a:latin typeface="Calibri" panose="020F0502020204030204" pitchFamily="34" charset="0"/>
                <a:ea typeface="Times New Roman" panose="02020603050405020304" pitchFamily="18" charset="0"/>
                <a:cs typeface="Times New Roman" panose="02020603050405020304" pitchFamily="18" charset="0"/>
              </a:rPr>
              <a:t> in dealing with international trends.</a:t>
            </a:r>
            <a:endParaRPr lang="en-GB" sz="1050" dirty="0">
              <a:latin typeface="Verdana" panose="020B0604030504040204" pitchFamily="34" charset="0"/>
              <a:ea typeface="Times New Roman" panose="02020603050405020304" pitchFamily="18" charset="0"/>
              <a:cs typeface="Times New Roman" panose="02020603050405020304" pitchFamily="18" charset="0"/>
            </a:endParaRPr>
          </a:p>
          <a:p>
            <a:pPr marL="457200">
              <a:spcAft>
                <a:spcPts val="0"/>
              </a:spcAft>
              <a:buClr>
                <a:srgbClr val="92D050"/>
              </a:buClr>
            </a:pPr>
            <a:r>
              <a:rPr lang="en-GB" sz="500" dirty="0">
                <a:latin typeface="Calibri" panose="020F0502020204030204" pitchFamily="34" charset="0"/>
                <a:ea typeface="Times New Roman" panose="02020603050405020304" pitchFamily="18" charset="0"/>
                <a:cs typeface="Times New Roman" panose="02020603050405020304" pitchFamily="18" charset="0"/>
              </a:rPr>
              <a:t> </a:t>
            </a:r>
            <a:endParaRPr lang="en-GB" sz="1050" dirty="0">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spcAft>
                <a:spcPts val="0"/>
              </a:spcAft>
              <a:buClr>
                <a:srgbClr val="92D050"/>
              </a:buClr>
              <a:buFont typeface="Wingdings" panose="05000000000000000000" pitchFamily="2" charset="2"/>
              <a:buChar char="§"/>
            </a:pPr>
            <a:r>
              <a:rPr lang="en-GB" sz="1200" dirty="0">
                <a:latin typeface="Calibri" panose="020F0502020204030204" pitchFamily="34" charset="0"/>
                <a:ea typeface="Times New Roman" panose="02020603050405020304" pitchFamily="18" charset="0"/>
                <a:cs typeface="Times New Roman" panose="02020603050405020304" pitchFamily="18" charset="0"/>
              </a:rPr>
              <a:t>They may find it easier to </a:t>
            </a:r>
            <a:r>
              <a:rPr lang="en-GB" sz="12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access export markets that value sustainability </a:t>
            </a:r>
            <a:r>
              <a:rPr lang="en-GB" sz="1200" dirty="0">
                <a:latin typeface="Calibri" panose="020F0502020204030204" pitchFamily="34" charset="0"/>
                <a:ea typeface="Times New Roman" panose="02020603050405020304" pitchFamily="18" charset="0"/>
                <a:cs typeface="Times New Roman" panose="02020603050405020304" pitchFamily="18" charset="0"/>
              </a:rPr>
              <a:t>and low carbon business models.</a:t>
            </a:r>
            <a:endParaRPr lang="en-GB" sz="1050" dirty="0">
              <a:latin typeface="Verdana" panose="020B0604030504040204" pitchFamily="34" charset="0"/>
              <a:ea typeface="Times New Roman" panose="02020603050405020304" pitchFamily="18" charset="0"/>
              <a:cs typeface="Times New Roman" panose="02020603050405020304" pitchFamily="18" charset="0"/>
            </a:endParaRPr>
          </a:p>
          <a:p>
            <a:pPr algn="just">
              <a:spcAft>
                <a:spcPts val="0"/>
              </a:spcAft>
              <a:buClr>
                <a:srgbClr val="92D050"/>
              </a:buClr>
            </a:pPr>
            <a:endParaRPr lang="en-GB" sz="105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09E181E9-0F92-413A-97CF-CB3F551B77B2}"/>
              </a:ext>
            </a:extLst>
          </p:cNvPr>
          <p:cNvSpPr/>
          <p:nvPr/>
        </p:nvSpPr>
        <p:spPr>
          <a:xfrm>
            <a:off x="0" y="1186893"/>
            <a:ext cx="9144000" cy="9893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GB" sz="1300" dirty="0">
                <a:solidFill>
                  <a:schemeClr val="bg2">
                    <a:lumMod val="10000"/>
                  </a:schemeClr>
                </a:solidFill>
                <a:latin typeface="Calibri" panose="020F0502020204030204" pitchFamily="34" charset="0"/>
                <a:ea typeface="Times New Roman" panose="02020603050405020304" pitchFamily="18" charset="0"/>
                <a:cs typeface="Times New Roman" panose="02020603050405020304" pitchFamily="18" charset="0"/>
              </a:rPr>
              <a:t>The programme support will be open to Small, Medium and Large sized companies, primarily involved in processing and manufacturing of food and beverages, with operations in Malaysia, Myanmar, Philippines, Thailand or Vietnam. The targeted participants of the programme include sustainability professionals, energy managers and senior management who will benefit from a hands-on understanding of how to improve the energy performance of their company operations. </a:t>
            </a:r>
          </a:p>
        </p:txBody>
      </p:sp>
      <p:pic>
        <p:nvPicPr>
          <p:cNvPr id="2" name="Picture 7">
            <a:extLst>
              <a:ext uri="{FF2B5EF4-FFF2-40B4-BE49-F238E27FC236}">
                <a16:creationId xmlns:a16="http://schemas.microsoft.com/office/drawing/2014/main" id="{5E1F0546-8378-4881-9956-D7CF732443AE}"/>
              </a:ext>
            </a:extLst>
          </p:cNvPr>
          <p:cNvPicPr>
            <a:picLocks noChangeAspect="1"/>
          </p:cNvPicPr>
          <p:nvPr/>
        </p:nvPicPr>
        <p:blipFill>
          <a:blip r:embed="rId3"/>
          <a:stretch>
            <a:fillRect/>
          </a:stretch>
        </p:blipFill>
        <p:spPr>
          <a:xfrm>
            <a:off x="270819" y="361150"/>
            <a:ext cx="811064" cy="499462"/>
          </a:xfrm>
          <a:prstGeom prst="rect">
            <a:avLst/>
          </a:prstGeom>
        </p:spPr>
      </p:pic>
      <p:pic>
        <p:nvPicPr>
          <p:cNvPr id="10" name="Picture 9">
            <a:extLst>
              <a:ext uri="{FF2B5EF4-FFF2-40B4-BE49-F238E27FC236}">
                <a16:creationId xmlns:a16="http://schemas.microsoft.com/office/drawing/2014/main" id="{6BFFDA9A-EB6E-47A0-9CDE-63C04E9B2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2716696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3DC6DD-5591-4A58-9BD2-6FC3ED9D5A93}"/>
              </a:ext>
            </a:extLst>
          </p:cNvPr>
          <p:cNvSpPr>
            <a:spLocks noGrp="1"/>
          </p:cNvSpPr>
          <p:nvPr>
            <p:ph type="subTitle" idx="13"/>
          </p:nvPr>
        </p:nvSpPr>
        <p:spPr>
          <a:xfrm>
            <a:off x="1213744" y="1849246"/>
            <a:ext cx="7345362" cy="1045029"/>
          </a:xfrm>
        </p:spPr>
        <p:txBody>
          <a:bodyPr/>
          <a:lstStyle/>
          <a:p>
            <a:pPr marL="0" indent="0">
              <a:lnSpc>
                <a:spcPct val="100000"/>
              </a:lnSpc>
              <a:buNone/>
            </a:pPr>
            <a:r>
              <a:rPr lang="en-GB" sz="4800" b="1" dirty="0"/>
              <a:t>Questions?</a:t>
            </a:r>
            <a:endParaRPr lang="en-GB" sz="4800" b="1" u="sng" dirty="0">
              <a:solidFill>
                <a:schemeClr val="tx1">
                  <a:lumMod val="25000"/>
                  <a:lumOff val="75000"/>
                </a:schemeClr>
              </a:solidFill>
            </a:endParaRPr>
          </a:p>
          <a:p>
            <a:pPr>
              <a:lnSpc>
                <a:spcPct val="100000"/>
              </a:lnSpc>
            </a:pPr>
            <a:endParaRPr lang="en-GB" sz="4800" dirty="0"/>
          </a:p>
        </p:txBody>
      </p:sp>
      <p:sp>
        <p:nvSpPr>
          <p:cNvPr id="3" name="Slide Number Placeholder 2">
            <a:extLst>
              <a:ext uri="{FF2B5EF4-FFF2-40B4-BE49-F238E27FC236}">
                <a16:creationId xmlns:a16="http://schemas.microsoft.com/office/drawing/2014/main" id="{758CC95B-6225-4790-BE42-9DBF62E7597F}"/>
              </a:ext>
            </a:extLst>
          </p:cNvPr>
          <p:cNvSpPr>
            <a:spLocks noGrp="1"/>
          </p:cNvSpPr>
          <p:nvPr>
            <p:ph type="sldNum" sz="quarter" idx="12"/>
          </p:nvPr>
        </p:nvSpPr>
        <p:spPr/>
        <p:txBody>
          <a:bodyPr/>
          <a:lstStyle/>
          <a:p>
            <a:fld id="{D209C6F7-3311-4A51-91D2-C6AA7AB1F99B}" type="slidenum">
              <a:rPr lang="en-GB" smtClean="0"/>
              <a:pPr/>
              <a:t>26</a:t>
            </a:fld>
            <a:endParaRPr lang="en-GB" dirty="0"/>
          </a:p>
        </p:txBody>
      </p:sp>
    </p:spTree>
    <p:extLst>
      <p:ext uri="{BB962C8B-B14F-4D97-AF65-F5344CB8AC3E}">
        <p14:creationId xmlns:p14="http://schemas.microsoft.com/office/powerpoint/2010/main" val="2792853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3DC6DD-5591-4A58-9BD2-6FC3ED9D5A93}"/>
              </a:ext>
            </a:extLst>
          </p:cNvPr>
          <p:cNvSpPr>
            <a:spLocks noGrp="1"/>
          </p:cNvSpPr>
          <p:nvPr>
            <p:ph type="subTitle" idx="13"/>
          </p:nvPr>
        </p:nvSpPr>
        <p:spPr>
          <a:xfrm>
            <a:off x="983156" y="1403973"/>
            <a:ext cx="7345362" cy="359677"/>
          </a:xfrm>
        </p:spPr>
        <p:txBody>
          <a:bodyPr/>
          <a:lstStyle/>
          <a:p>
            <a:pPr marL="0" indent="0">
              <a:lnSpc>
                <a:spcPct val="100000"/>
              </a:lnSpc>
              <a:buNone/>
            </a:pPr>
            <a:r>
              <a:rPr lang="en-GB" b="1" dirty="0"/>
              <a:t>If your company is interested in receiving LCEP support, or if you  have any questions regarding webinar, then please reach out to</a:t>
            </a:r>
            <a:r>
              <a:rPr lang="en-GB" dirty="0"/>
              <a:t>:  </a:t>
            </a:r>
          </a:p>
          <a:p>
            <a:pPr>
              <a:lnSpc>
                <a:spcPct val="100000"/>
              </a:lnSpc>
            </a:pPr>
            <a:r>
              <a:rPr lang="en-GB" dirty="0"/>
              <a:t>Carbon Trust Singapore: </a:t>
            </a:r>
            <a:r>
              <a:rPr lang="en-GB" b="1" u="sng" dirty="0">
                <a:solidFill>
                  <a:schemeClr val="tx1">
                    <a:lumMod val="25000"/>
                    <a:lumOff val="75000"/>
                  </a:schemeClr>
                </a:solidFill>
                <a:hlinkClick r:id="rId2">
                  <a:extLst>
                    <a:ext uri="{A12FA001-AC4F-418D-AE19-62706E023703}">
                      <ahyp:hlinkClr xmlns:ahyp="http://schemas.microsoft.com/office/drawing/2018/hyperlinkcolor" val="tx"/>
                    </a:ext>
                  </a:extLst>
                </a:hlinkClick>
              </a:rPr>
              <a:t>Singapore@carbontrust.com</a:t>
            </a:r>
            <a:endParaRPr lang="en-GB" b="1" u="sng" dirty="0">
              <a:solidFill>
                <a:schemeClr val="tx1">
                  <a:lumMod val="25000"/>
                  <a:lumOff val="75000"/>
                </a:schemeClr>
              </a:solidFill>
            </a:endParaRPr>
          </a:p>
          <a:p>
            <a:pPr>
              <a:lnSpc>
                <a:spcPct val="100000"/>
              </a:lnSpc>
            </a:pPr>
            <a:endParaRPr lang="en-GB" dirty="0"/>
          </a:p>
        </p:txBody>
      </p:sp>
      <p:sp>
        <p:nvSpPr>
          <p:cNvPr id="3" name="Slide Number Placeholder 2">
            <a:extLst>
              <a:ext uri="{FF2B5EF4-FFF2-40B4-BE49-F238E27FC236}">
                <a16:creationId xmlns:a16="http://schemas.microsoft.com/office/drawing/2014/main" id="{758CC95B-6225-4790-BE42-9DBF62E7597F}"/>
              </a:ext>
            </a:extLst>
          </p:cNvPr>
          <p:cNvSpPr>
            <a:spLocks noGrp="1"/>
          </p:cNvSpPr>
          <p:nvPr>
            <p:ph type="sldNum" sz="quarter" idx="12"/>
          </p:nvPr>
        </p:nvSpPr>
        <p:spPr/>
        <p:txBody>
          <a:bodyPr/>
          <a:lstStyle/>
          <a:p>
            <a:fld id="{D209C6F7-3311-4A51-91D2-C6AA7AB1F99B}" type="slidenum">
              <a:rPr lang="en-GB" smtClean="0"/>
              <a:pPr/>
              <a:t>27</a:t>
            </a:fld>
            <a:endParaRPr lang="en-GB" dirty="0"/>
          </a:p>
        </p:txBody>
      </p:sp>
      <p:sp>
        <p:nvSpPr>
          <p:cNvPr id="4" name="Title 3">
            <a:extLst>
              <a:ext uri="{FF2B5EF4-FFF2-40B4-BE49-F238E27FC236}">
                <a16:creationId xmlns:a16="http://schemas.microsoft.com/office/drawing/2014/main" id="{BA3F4DBE-CACF-498C-BC05-5962F315F7C7}"/>
              </a:ext>
            </a:extLst>
          </p:cNvPr>
          <p:cNvSpPr>
            <a:spLocks noGrp="1"/>
          </p:cNvSpPr>
          <p:nvPr>
            <p:ph type="title" idx="4294967295"/>
          </p:nvPr>
        </p:nvSpPr>
        <p:spPr>
          <a:xfrm>
            <a:off x="1798638" y="304800"/>
            <a:ext cx="7345362" cy="642938"/>
          </a:xfrm>
        </p:spPr>
        <p:txBody>
          <a:bodyPr/>
          <a:lstStyle/>
          <a:p>
            <a:r>
              <a:rPr lang="en-GB" dirty="0"/>
              <a:t>Get in Touch </a:t>
            </a:r>
          </a:p>
        </p:txBody>
      </p:sp>
      <p:sp>
        <p:nvSpPr>
          <p:cNvPr id="7" name="Rectangle 6">
            <a:extLst>
              <a:ext uri="{FF2B5EF4-FFF2-40B4-BE49-F238E27FC236}">
                <a16:creationId xmlns:a16="http://schemas.microsoft.com/office/drawing/2014/main" id="{6C026F6A-5C04-4D8F-9F0F-2554877094FD}"/>
              </a:ext>
            </a:extLst>
          </p:cNvPr>
          <p:cNvSpPr/>
          <p:nvPr/>
        </p:nvSpPr>
        <p:spPr>
          <a:xfrm>
            <a:off x="433346" y="3667750"/>
            <a:ext cx="8444982" cy="1338828"/>
          </a:xfrm>
          <a:prstGeom prst="rect">
            <a:avLst/>
          </a:prstGeom>
        </p:spPr>
        <p:txBody>
          <a:bodyPr wrap="square">
            <a:spAutoFit/>
          </a:bodyPr>
          <a:lstStyle/>
          <a:p>
            <a:pPr lvl="0"/>
            <a:r>
              <a:rPr lang="en-GB" sz="900" dirty="0">
                <a:solidFill>
                  <a:schemeClr val="bg1"/>
                </a:solidFill>
              </a:rPr>
              <a:t>Whilst reasonable steps have been taken to ensure that the information contained within this publication is correct, the authors, the Carbon Trust, its agents, contractors and sub-contractors give no warranty and make no representation as to its accuracy and accept no liability for any errors or omissions. All trademarks, service marks and logos in this publication, and copyright in it, are the property of the Carbon Trust (or its licensors). Nothing in this publication shall be construed as granting any licence or right to use or reproduce any of the trademarks, services marks, logos, copyright or any proprietary information in any way without the Carbon Trust’s prior written permission. The Carbon Trust enforces infringements of its intellectual property rights to the full extent permitted by law.</a:t>
            </a:r>
          </a:p>
          <a:p>
            <a:pPr lvl="0"/>
            <a:r>
              <a:rPr lang="en-GB" sz="900" dirty="0">
                <a:solidFill>
                  <a:schemeClr val="bg1"/>
                </a:solidFill>
              </a:rPr>
              <a:t>The Carbon Trust is a company limited by guarantee and registered in England and Wales under company number 4190230 with its registered office at 4th Floor Dorset House, Stamford Street, London SE1 9NT.</a:t>
            </a:r>
          </a:p>
          <a:p>
            <a:pPr lvl="0"/>
            <a:r>
              <a:rPr lang="en-GB" sz="900" dirty="0">
                <a:solidFill>
                  <a:schemeClr val="bg1"/>
                </a:solidFill>
              </a:rPr>
              <a:t>Published in the UK: 2020.</a:t>
            </a:r>
          </a:p>
          <a:p>
            <a:pPr lvl="0"/>
            <a:r>
              <a:rPr lang="en-GB" sz="900" dirty="0">
                <a:solidFill>
                  <a:schemeClr val="bg1"/>
                </a:solidFill>
              </a:rPr>
              <a:t>© The Carbon Trust 2020. All rights reserved. </a:t>
            </a:r>
          </a:p>
        </p:txBody>
      </p:sp>
    </p:spTree>
    <p:extLst>
      <p:ext uri="{BB962C8B-B14F-4D97-AF65-F5344CB8AC3E}">
        <p14:creationId xmlns:p14="http://schemas.microsoft.com/office/powerpoint/2010/main" val="283831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FFB92D-3B84-4ADB-834D-F9806403F1F8}"/>
              </a:ext>
            </a:extLst>
          </p:cNvPr>
          <p:cNvSpPr>
            <a:spLocks noGrp="1"/>
          </p:cNvSpPr>
          <p:nvPr>
            <p:ph type="sldNum" sz="quarter" idx="12"/>
          </p:nvPr>
        </p:nvSpPr>
        <p:spPr/>
        <p:txBody>
          <a:bodyPr/>
          <a:lstStyle/>
          <a:p>
            <a:fld id="{D209C6F7-3311-4A51-91D2-C6AA7AB1F99B}" type="slidenum">
              <a:rPr lang="en-GB" smtClean="0"/>
              <a:pPr/>
              <a:t>2</a:t>
            </a:fld>
            <a:endParaRPr lang="en-GB" dirty="0"/>
          </a:p>
        </p:txBody>
      </p:sp>
      <p:sp>
        <p:nvSpPr>
          <p:cNvPr id="6" name="Title 5">
            <a:extLst>
              <a:ext uri="{FF2B5EF4-FFF2-40B4-BE49-F238E27FC236}">
                <a16:creationId xmlns:a16="http://schemas.microsoft.com/office/drawing/2014/main" id="{31229C39-E6B9-4B2B-ADA7-287C839C42E2}"/>
              </a:ext>
            </a:extLst>
          </p:cNvPr>
          <p:cNvSpPr>
            <a:spLocks noGrp="1"/>
          </p:cNvSpPr>
          <p:nvPr>
            <p:ph type="title"/>
          </p:nvPr>
        </p:nvSpPr>
        <p:spPr/>
        <p:txBody>
          <a:bodyPr/>
          <a:lstStyle/>
          <a:p>
            <a:r>
              <a:rPr lang="en-GB" dirty="0">
                <a:solidFill>
                  <a:srgbClr val="002060"/>
                </a:solidFill>
                <a:latin typeface="Calibri" panose="020F0502020204030204" pitchFamily="34" charset="0"/>
                <a:cs typeface="Calibri" panose="020F0502020204030204" pitchFamily="34" charset="0"/>
              </a:rPr>
              <a:t>ASEAN Low Carbon Energy Programme</a:t>
            </a:r>
            <a:endParaRPr lang="en-GB" dirty="0"/>
          </a:p>
        </p:txBody>
      </p:sp>
      <p:grpSp>
        <p:nvGrpSpPr>
          <p:cNvPr id="75" name="Group 74">
            <a:extLst>
              <a:ext uri="{FF2B5EF4-FFF2-40B4-BE49-F238E27FC236}">
                <a16:creationId xmlns:a16="http://schemas.microsoft.com/office/drawing/2014/main" id="{3064EE1A-E728-44FB-B81E-C2D4D5874378}"/>
              </a:ext>
            </a:extLst>
          </p:cNvPr>
          <p:cNvGrpSpPr/>
          <p:nvPr/>
        </p:nvGrpSpPr>
        <p:grpSpPr>
          <a:xfrm>
            <a:off x="795666" y="2534715"/>
            <a:ext cx="7675714" cy="1889882"/>
            <a:chOff x="568960" y="2233483"/>
            <a:chExt cx="11286143" cy="2778826"/>
          </a:xfrm>
        </p:grpSpPr>
        <p:sp>
          <p:nvSpPr>
            <p:cNvPr id="76" name="TextBox 75">
              <a:extLst>
                <a:ext uri="{FF2B5EF4-FFF2-40B4-BE49-F238E27FC236}">
                  <a16:creationId xmlns:a16="http://schemas.microsoft.com/office/drawing/2014/main" id="{3558AAA0-6A03-4460-8EB0-F173B49441DA}"/>
                </a:ext>
              </a:extLst>
            </p:cNvPr>
            <p:cNvSpPr txBox="1"/>
            <p:nvPr/>
          </p:nvSpPr>
          <p:spPr>
            <a:xfrm>
              <a:off x="568960" y="4642949"/>
              <a:ext cx="1930399" cy="369360"/>
            </a:xfrm>
            <a:prstGeom prst="rect">
              <a:avLst/>
            </a:prstGeom>
            <a:noFill/>
            <a:ln>
              <a:noFill/>
            </a:ln>
          </p:spPr>
          <p:txBody>
            <a:bodyPr wrap="square" lIns="62188" tIns="62188" rIns="62188" bIns="62188" rtlCol="0">
              <a:spAutoFit/>
            </a:bodyPr>
            <a:lstStyle/>
            <a:p>
              <a:pPr algn="ctr" defTabSz="621883">
                <a:lnSpc>
                  <a:spcPct val="85000"/>
                </a:lnSpc>
                <a:spcAft>
                  <a:spcPts val="408"/>
                </a:spcAft>
                <a:buSzPct val="70000"/>
                <a:defRPr/>
              </a:pPr>
              <a:r>
                <a:rPr lang="en-US" sz="952" b="1" kern="0" dirty="0">
                  <a:solidFill>
                    <a:srgbClr val="000000"/>
                  </a:solidFill>
                </a:rPr>
                <a:t>Energy E</a:t>
              </a:r>
              <a:r>
                <a:rPr lang="en-US" sz="952" b="1" kern="0" dirty="0" err="1">
                  <a:solidFill>
                    <a:srgbClr val="000000"/>
                  </a:solidFill>
                </a:rPr>
                <a:t>fficiency</a:t>
              </a:r>
              <a:endParaRPr lang="en-US" sz="952" b="1" kern="0" dirty="0">
                <a:solidFill>
                  <a:srgbClr val="000000"/>
                </a:solidFill>
              </a:endParaRPr>
            </a:p>
          </p:txBody>
        </p:sp>
        <p:sp>
          <p:nvSpPr>
            <p:cNvPr id="77" name="TextBox 76">
              <a:extLst>
                <a:ext uri="{FF2B5EF4-FFF2-40B4-BE49-F238E27FC236}">
                  <a16:creationId xmlns:a16="http://schemas.microsoft.com/office/drawing/2014/main" id="{54A012CD-DD28-414D-9AB7-FBA76EC5363C}"/>
                </a:ext>
              </a:extLst>
            </p:cNvPr>
            <p:cNvSpPr txBox="1"/>
            <p:nvPr/>
          </p:nvSpPr>
          <p:spPr>
            <a:xfrm>
              <a:off x="7272219" y="4607334"/>
              <a:ext cx="1635761" cy="369360"/>
            </a:xfrm>
            <a:prstGeom prst="rect">
              <a:avLst/>
            </a:prstGeom>
            <a:noFill/>
            <a:ln>
              <a:noFill/>
            </a:ln>
          </p:spPr>
          <p:txBody>
            <a:bodyPr wrap="square" lIns="62188" tIns="62188" rIns="62188" bIns="62188" rtlCol="0">
              <a:spAutoFit/>
            </a:bodyPr>
            <a:lstStyle/>
            <a:p>
              <a:pPr algn="ctr" defTabSz="621883">
                <a:lnSpc>
                  <a:spcPct val="85000"/>
                </a:lnSpc>
                <a:spcAft>
                  <a:spcPts val="408"/>
                </a:spcAft>
                <a:buSzPct val="70000"/>
                <a:defRPr/>
              </a:pPr>
              <a:r>
                <a:rPr lang="en-US" sz="952" b="1" kern="0">
                  <a:solidFill>
                    <a:srgbClr val="000000"/>
                  </a:solidFill>
                </a:rPr>
                <a:t>Philippines</a:t>
              </a:r>
            </a:p>
          </p:txBody>
        </p:sp>
        <p:sp>
          <p:nvSpPr>
            <p:cNvPr id="78" name="TextBox 77">
              <a:extLst>
                <a:ext uri="{FF2B5EF4-FFF2-40B4-BE49-F238E27FC236}">
                  <a16:creationId xmlns:a16="http://schemas.microsoft.com/office/drawing/2014/main" id="{575223B1-A488-4047-A05C-72346CC4D42B}"/>
                </a:ext>
              </a:extLst>
            </p:cNvPr>
            <p:cNvSpPr txBox="1"/>
            <p:nvPr/>
          </p:nvSpPr>
          <p:spPr>
            <a:xfrm>
              <a:off x="8770819" y="4607334"/>
              <a:ext cx="1635761" cy="369360"/>
            </a:xfrm>
            <a:prstGeom prst="rect">
              <a:avLst/>
            </a:prstGeom>
            <a:noFill/>
            <a:ln>
              <a:noFill/>
            </a:ln>
          </p:spPr>
          <p:txBody>
            <a:bodyPr wrap="square" lIns="62188" tIns="62188" rIns="62188" bIns="62188" rtlCol="0">
              <a:spAutoFit/>
            </a:bodyPr>
            <a:lstStyle/>
            <a:p>
              <a:pPr algn="ctr" defTabSz="621883">
                <a:lnSpc>
                  <a:spcPct val="85000"/>
                </a:lnSpc>
                <a:spcAft>
                  <a:spcPts val="408"/>
                </a:spcAft>
                <a:buSzPct val="70000"/>
                <a:defRPr/>
              </a:pPr>
              <a:r>
                <a:rPr lang="en-US" sz="952" b="1" kern="0">
                  <a:solidFill>
                    <a:srgbClr val="000000"/>
                  </a:solidFill>
                </a:rPr>
                <a:t>Thailand</a:t>
              </a:r>
            </a:p>
          </p:txBody>
        </p:sp>
        <p:sp>
          <p:nvSpPr>
            <p:cNvPr id="79" name="TextBox 78">
              <a:extLst>
                <a:ext uri="{FF2B5EF4-FFF2-40B4-BE49-F238E27FC236}">
                  <a16:creationId xmlns:a16="http://schemas.microsoft.com/office/drawing/2014/main" id="{E1F1129C-0B34-4AAB-86C5-94702EAE830B}"/>
                </a:ext>
              </a:extLst>
            </p:cNvPr>
            <p:cNvSpPr txBox="1"/>
            <p:nvPr/>
          </p:nvSpPr>
          <p:spPr>
            <a:xfrm>
              <a:off x="9563034" y="3366105"/>
              <a:ext cx="1635761" cy="369360"/>
            </a:xfrm>
            <a:prstGeom prst="rect">
              <a:avLst/>
            </a:prstGeom>
            <a:noFill/>
            <a:ln>
              <a:noFill/>
            </a:ln>
          </p:spPr>
          <p:txBody>
            <a:bodyPr wrap="square" lIns="62188" tIns="62188" rIns="62188" bIns="62188" rtlCol="0">
              <a:spAutoFit/>
            </a:bodyPr>
            <a:lstStyle/>
            <a:p>
              <a:pPr algn="ctr" defTabSz="621883">
                <a:lnSpc>
                  <a:spcPct val="85000"/>
                </a:lnSpc>
                <a:spcAft>
                  <a:spcPts val="408"/>
                </a:spcAft>
                <a:buSzPct val="70000"/>
                <a:defRPr/>
              </a:pPr>
              <a:r>
                <a:rPr lang="en-US" sz="952" b="1" kern="0" dirty="0">
                  <a:solidFill>
                    <a:srgbClr val="000000"/>
                  </a:solidFill>
                </a:rPr>
                <a:t>Myanmar</a:t>
              </a:r>
            </a:p>
          </p:txBody>
        </p:sp>
        <p:sp>
          <p:nvSpPr>
            <p:cNvPr id="80" name="TextBox 79">
              <a:extLst>
                <a:ext uri="{FF2B5EF4-FFF2-40B4-BE49-F238E27FC236}">
                  <a16:creationId xmlns:a16="http://schemas.microsoft.com/office/drawing/2014/main" id="{7A655C36-30C1-4088-9914-24BA8626D8DB}"/>
                </a:ext>
              </a:extLst>
            </p:cNvPr>
            <p:cNvSpPr txBox="1"/>
            <p:nvPr/>
          </p:nvSpPr>
          <p:spPr>
            <a:xfrm>
              <a:off x="10219342" y="4607334"/>
              <a:ext cx="1635761" cy="369360"/>
            </a:xfrm>
            <a:prstGeom prst="rect">
              <a:avLst/>
            </a:prstGeom>
            <a:noFill/>
            <a:ln>
              <a:noFill/>
            </a:ln>
          </p:spPr>
          <p:txBody>
            <a:bodyPr wrap="square" lIns="62188" tIns="62188" rIns="62188" bIns="62188" rtlCol="0">
              <a:spAutoFit/>
            </a:bodyPr>
            <a:lstStyle/>
            <a:p>
              <a:pPr algn="ctr" defTabSz="621883">
                <a:lnSpc>
                  <a:spcPct val="85000"/>
                </a:lnSpc>
                <a:spcAft>
                  <a:spcPts val="408"/>
                </a:spcAft>
                <a:buSzPct val="70000"/>
                <a:defRPr/>
              </a:pPr>
              <a:r>
                <a:rPr lang="en-US" sz="952" b="1" kern="0" dirty="0">
                  <a:solidFill>
                    <a:srgbClr val="000000"/>
                  </a:solidFill>
                </a:rPr>
                <a:t>Vietnam</a:t>
              </a:r>
            </a:p>
          </p:txBody>
        </p:sp>
        <p:sp>
          <p:nvSpPr>
            <p:cNvPr id="81" name="TextBox 80">
              <a:extLst>
                <a:ext uri="{FF2B5EF4-FFF2-40B4-BE49-F238E27FC236}">
                  <a16:creationId xmlns:a16="http://schemas.microsoft.com/office/drawing/2014/main" id="{66E9CC3C-8B30-4E2E-AB31-74EA960B0647}"/>
                </a:ext>
              </a:extLst>
            </p:cNvPr>
            <p:cNvSpPr txBox="1"/>
            <p:nvPr/>
          </p:nvSpPr>
          <p:spPr>
            <a:xfrm>
              <a:off x="2885440" y="4630695"/>
              <a:ext cx="2214879" cy="369360"/>
            </a:xfrm>
            <a:prstGeom prst="rect">
              <a:avLst/>
            </a:prstGeom>
            <a:noFill/>
            <a:ln>
              <a:noFill/>
            </a:ln>
          </p:spPr>
          <p:txBody>
            <a:bodyPr wrap="square" lIns="62188" tIns="62188" rIns="62188" bIns="62188" rtlCol="0">
              <a:spAutoFit/>
            </a:bodyPr>
            <a:lstStyle/>
            <a:p>
              <a:pPr algn="ctr" defTabSz="621883">
                <a:lnSpc>
                  <a:spcPct val="85000"/>
                </a:lnSpc>
                <a:spcAft>
                  <a:spcPts val="408"/>
                </a:spcAft>
                <a:buSzPct val="70000"/>
                <a:defRPr/>
              </a:pPr>
              <a:r>
                <a:rPr lang="en-US" sz="952" b="1" kern="0" dirty="0">
                  <a:solidFill>
                    <a:srgbClr val="000000"/>
                  </a:solidFill>
                </a:rPr>
                <a:t>Technical Assistance</a:t>
              </a:r>
            </a:p>
          </p:txBody>
        </p:sp>
        <p:sp>
          <p:nvSpPr>
            <p:cNvPr id="82" name="TextBox 81">
              <a:extLst>
                <a:ext uri="{FF2B5EF4-FFF2-40B4-BE49-F238E27FC236}">
                  <a16:creationId xmlns:a16="http://schemas.microsoft.com/office/drawing/2014/main" id="{A257FDFF-646D-486F-BEA2-A6D074A79215}"/>
                </a:ext>
              </a:extLst>
            </p:cNvPr>
            <p:cNvSpPr txBox="1"/>
            <p:nvPr/>
          </p:nvSpPr>
          <p:spPr>
            <a:xfrm>
              <a:off x="4923019" y="4620730"/>
              <a:ext cx="2214879" cy="369360"/>
            </a:xfrm>
            <a:prstGeom prst="rect">
              <a:avLst/>
            </a:prstGeom>
            <a:noFill/>
            <a:ln>
              <a:noFill/>
            </a:ln>
          </p:spPr>
          <p:txBody>
            <a:bodyPr wrap="square" lIns="62188" tIns="62188" rIns="62188" bIns="62188" rtlCol="0">
              <a:spAutoFit/>
            </a:bodyPr>
            <a:lstStyle/>
            <a:p>
              <a:pPr algn="ctr" defTabSz="621883">
                <a:lnSpc>
                  <a:spcPct val="85000"/>
                </a:lnSpc>
                <a:spcAft>
                  <a:spcPts val="408"/>
                </a:spcAft>
                <a:buSzPct val="70000"/>
                <a:defRPr/>
              </a:pPr>
              <a:r>
                <a:rPr lang="en-US" sz="952" b="1" kern="0" dirty="0">
                  <a:solidFill>
                    <a:srgbClr val="000000"/>
                  </a:solidFill>
                </a:rPr>
                <a:t>Market Development</a:t>
              </a:r>
            </a:p>
          </p:txBody>
        </p:sp>
        <p:sp>
          <p:nvSpPr>
            <p:cNvPr id="83" name="Oval 82">
              <a:extLst>
                <a:ext uri="{FF2B5EF4-FFF2-40B4-BE49-F238E27FC236}">
                  <a16:creationId xmlns:a16="http://schemas.microsoft.com/office/drawing/2014/main" id="{0ED3180A-BA80-4168-BF42-D3C52AB527FA}"/>
                </a:ext>
              </a:extLst>
            </p:cNvPr>
            <p:cNvSpPr/>
            <p:nvPr/>
          </p:nvSpPr>
          <p:spPr>
            <a:xfrm>
              <a:off x="5684520" y="2718297"/>
              <a:ext cx="640080" cy="640080"/>
            </a:xfrm>
            <a:prstGeom prst="ellipse">
              <a:avLst/>
            </a:prstGeom>
            <a:solidFill>
              <a:srgbClr val="0070C0"/>
            </a:solidFill>
            <a:ln w="9525" cap="flat" cmpd="sng" algn="ctr">
              <a:noFill/>
              <a:prstDash val="solid"/>
            </a:ln>
            <a:effectLst/>
          </p:spPr>
          <p:txBody>
            <a:bodyPr rtlCol="0" anchor="t" anchorCtr="0"/>
            <a:lstStyle/>
            <a:p>
              <a:pPr algn="ctr" defTabSz="621883">
                <a:defRPr/>
              </a:pPr>
              <a:endParaRPr lang="en-US" sz="816" kern="0">
                <a:solidFill>
                  <a:srgbClr val="000000"/>
                </a:solidFill>
              </a:endParaRPr>
            </a:p>
          </p:txBody>
        </p:sp>
        <p:sp>
          <p:nvSpPr>
            <p:cNvPr id="84" name="Oval 83">
              <a:extLst>
                <a:ext uri="{FF2B5EF4-FFF2-40B4-BE49-F238E27FC236}">
                  <a16:creationId xmlns:a16="http://schemas.microsoft.com/office/drawing/2014/main" id="{C84F3D8F-8792-44BB-86F2-F3ECC1E7DD98}"/>
                </a:ext>
              </a:extLst>
            </p:cNvPr>
            <p:cNvSpPr/>
            <p:nvPr/>
          </p:nvSpPr>
          <p:spPr>
            <a:xfrm>
              <a:off x="3672840" y="3931965"/>
              <a:ext cx="640080" cy="640080"/>
            </a:xfrm>
            <a:prstGeom prst="ellipse">
              <a:avLst/>
            </a:prstGeom>
            <a:solidFill>
              <a:srgbClr val="0070C0"/>
            </a:solidFill>
            <a:ln w="9525" cap="flat" cmpd="sng" algn="ctr">
              <a:noFill/>
              <a:prstDash val="solid"/>
            </a:ln>
            <a:effectLst/>
          </p:spPr>
          <p:txBody>
            <a:bodyPr rtlCol="0" anchor="t" anchorCtr="0"/>
            <a:lstStyle/>
            <a:p>
              <a:pPr algn="ctr" defTabSz="621883">
                <a:defRPr/>
              </a:pPr>
              <a:endParaRPr lang="en-US" sz="816" kern="0">
                <a:solidFill>
                  <a:srgbClr val="000000"/>
                </a:solidFill>
              </a:endParaRPr>
            </a:p>
          </p:txBody>
        </p:sp>
        <p:sp>
          <p:nvSpPr>
            <p:cNvPr id="85" name="Oval 84">
              <a:extLst>
                <a:ext uri="{FF2B5EF4-FFF2-40B4-BE49-F238E27FC236}">
                  <a16:creationId xmlns:a16="http://schemas.microsoft.com/office/drawing/2014/main" id="{DD0AC6F8-2665-4AB6-8169-8A44C1E7E8E9}"/>
                </a:ext>
              </a:extLst>
            </p:cNvPr>
            <p:cNvSpPr/>
            <p:nvPr/>
          </p:nvSpPr>
          <p:spPr>
            <a:xfrm>
              <a:off x="3672840" y="2718297"/>
              <a:ext cx="640080" cy="640080"/>
            </a:xfrm>
            <a:prstGeom prst="ellipse">
              <a:avLst/>
            </a:prstGeom>
            <a:solidFill>
              <a:srgbClr val="0070C0"/>
            </a:solidFill>
            <a:ln w="9525" cap="flat" cmpd="sng" algn="ctr">
              <a:noFill/>
              <a:prstDash val="solid"/>
            </a:ln>
            <a:effectLst/>
          </p:spPr>
          <p:txBody>
            <a:bodyPr rtlCol="0" anchor="t" anchorCtr="0"/>
            <a:lstStyle/>
            <a:p>
              <a:pPr algn="ctr" defTabSz="621883">
                <a:defRPr/>
              </a:pPr>
              <a:endParaRPr lang="en-US" sz="816" kern="0">
                <a:solidFill>
                  <a:srgbClr val="000000"/>
                </a:solidFill>
              </a:endParaRPr>
            </a:p>
          </p:txBody>
        </p:sp>
        <p:sp>
          <p:nvSpPr>
            <p:cNvPr id="86" name="Oval 85">
              <a:extLst>
                <a:ext uri="{FF2B5EF4-FFF2-40B4-BE49-F238E27FC236}">
                  <a16:creationId xmlns:a16="http://schemas.microsoft.com/office/drawing/2014/main" id="{B7F34357-9E29-45AC-8608-EC86AAA99C1F}"/>
                </a:ext>
              </a:extLst>
            </p:cNvPr>
            <p:cNvSpPr/>
            <p:nvPr/>
          </p:nvSpPr>
          <p:spPr>
            <a:xfrm>
              <a:off x="1214120" y="3944303"/>
              <a:ext cx="640080" cy="640080"/>
            </a:xfrm>
            <a:prstGeom prst="ellipse">
              <a:avLst/>
            </a:prstGeom>
            <a:solidFill>
              <a:schemeClr val="accent2">
                <a:lumMod val="75000"/>
              </a:schemeClr>
            </a:solidFill>
            <a:ln w="9525" cap="flat" cmpd="sng" algn="ctr">
              <a:noFill/>
              <a:prstDash val="solid"/>
            </a:ln>
            <a:effectLst/>
          </p:spPr>
          <p:txBody>
            <a:bodyPr rtlCol="0" anchor="t" anchorCtr="0"/>
            <a:lstStyle/>
            <a:p>
              <a:pPr algn="ctr" defTabSz="621883">
                <a:defRPr/>
              </a:pPr>
              <a:endParaRPr lang="en-US" sz="816" kern="0">
                <a:solidFill>
                  <a:srgbClr val="000000"/>
                </a:solidFill>
              </a:endParaRPr>
            </a:p>
          </p:txBody>
        </p:sp>
        <p:sp>
          <p:nvSpPr>
            <p:cNvPr id="87" name="Oval 86">
              <a:extLst>
                <a:ext uri="{FF2B5EF4-FFF2-40B4-BE49-F238E27FC236}">
                  <a16:creationId xmlns:a16="http://schemas.microsoft.com/office/drawing/2014/main" id="{49BC80D2-191D-4B65-B644-A78F82815A43}"/>
                </a:ext>
              </a:extLst>
            </p:cNvPr>
            <p:cNvSpPr/>
            <p:nvPr/>
          </p:nvSpPr>
          <p:spPr>
            <a:xfrm>
              <a:off x="1214120" y="2737525"/>
              <a:ext cx="640080" cy="640080"/>
            </a:xfrm>
            <a:prstGeom prst="ellipse">
              <a:avLst/>
            </a:prstGeom>
            <a:solidFill>
              <a:schemeClr val="accent2">
                <a:lumMod val="75000"/>
              </a:schemeClr>
            </a:solidFill>
            <a:ln w="9525" cap="flat" cmpd="sng" algn="ctr">
              <a:noFill/>
              <a:prstDash val="solid"/>
            </a:ln>
            <a:effectLst/>
          </p:spPr>
          <p:txBody>
            <a:bodyPr rtlCol="0" anchor="t" anchorCtr="0"/>
            <a:lstStyle/>
            <a:p>
              <a:pPr algn="ctr" defTabSz="621883">
                <a:defRPr/>
              </a:pPr>
              <a:endParaRPr lang="en-US" sz="816" kern="0">
                <a:solidFill>
                  <a:srgbClr val="000000"/>
                </a:solidFill>
              </a:endParaRPr>
            </a:p>
          </p:txBody>
        </p:sp>
        <p:sp>
          <p:nvSpPr>
            <p:cNvPr id="88" name="TextBox 87">
              <a:extLst>
                <a:ext uri="{FF2B5EF4-FFF2-40B4-BE49-F238E27FC236}">
                  <a16:creationId xmlns:a16="http://schemas.microsoft.com/office/drawing/2014/main" id="{0A8E7F87-1D7B-4FED-96CB-64CE9AA006C9}"/>
                </a:ext>
              </a:extLst>
            </p:cNvPr>
            <p:cNvSpPr txBox="1"/>
            <p:nvPr/>
          </p:nvSpPr>
          <p:spPr>
            <a:xfrm>
              <a:off x="613812" y="2233483"/>
              <a:ext cx="1969962" cy="320040"/>
            </a:xfrm>
            <a:prstGeom prst="rect">
              <a:avLst/>
            </a:prstGeom>
            <a:solidFill>
              <a:srgbClr val="002060"/>
            </a:solidFill>
            <a:ln>
              <a:noFill/>
            </a:ln>
          </p:spPr>
          <p:txBody>
            <a:bodyPr wrap="square" lIns="62188" tIns="0" rIns="62188" bIns="0" rtlCol="0" anchor="ctr" anchorCtr="0">
              <a:noAutofit/>
            </a:bodyPr>
            <a:lstStyle/>
            <a:p>
              <a:pPr algn="ctr" defTabSz="621883">
                <a:buSzPct val="70000"/>
                <a:defRPr/>
              </a:pPr>
              <a:r>
                <a:rPr lang="en-US" sz="1088" b="1" kern="0" dirty="0">
                  <a:solidFill>
                    <a:srgbClr val="FFFFFF"/>
                  </a:solidFill>
                </a:rPr>
                <a:t>2 key pillars</a:t>
              </a:r>
            </a:p>
          </p:txBody>
        </p:sp>
        <p:sp>
          <p:nvSpPr>
            <p:cNvPr id="89" name="Freeform 6">
              <a:extLst>
                <a:ext uri="{FF2B5EF4-FFF2-40B4-BE49-F238E27FC236}">
                  <a16:creationId xmlns:a16="http://schemas.microsoft.com/office/drawing/2014/main" id="{7D5B5350-CAA9-4894-9E23-7D2017D87E2D}"/>
                </a:ext>
              </a:extLst>
            </p:cNvPr>
            <p:cNvSpPr>
              <a:spLocks noEditPoints="1"/>
            </p:cNvSpPr>
            <p:nvPr/>
          </p:nvSpPr>
          <p:spPr bwMode="auto">
            <a:xfrm>
              <a:off x="1397477" y="4056063"/>
              <a:ext cx="273367" cy="424260"/>
            </a:xfrm>
            <a:custGeom>
              <a:avLst/>
              <a:gdLst>
                <a:gd name="T0" fmla="*/ 524 w 1048"/>
                <a:gd name="T1" fmla="*/ 0 h 1906"/>
                <a:gd name="T2" fmla="*/ 159 w 1048"/>
                <a:gd name="T3" fmla="*/ 1007 h 1906"/>
                <a:gd name="T4" fmla="*/ 251 w 1048"/>
                <a:gd name="T5" fmla="*/ 1270 h 1906"/>
                <a:gd name="T6" fmla="*/ 286 w 1048"/>
                <a:gd name="T7" fmla="*/ 1297 h 1906"/>
                <a:gd name="T8" fmla="*/ 265 w 1048"/>
                <a:gd name="T9" fmla="*/ 1325 h 1906"/>
                <a:gd name="T10" fmla="*/ 282 w 1048"/>
                <a:gd name="T11" fmla="*/ 1784 h 1906"/>
                <a:gd name="T12" fmla="*/ 524 w 1048"/>
                <a:gd name="T13" fmla="*/ 1906 h 1906"/>
                <a:gd name="T14" fmla="*/ 765 w 1048"/>
                <a:gd name="T15" fmla="*/ 1784 h 1906"/>
                <a:gd name="T16" fmla="*/ 783 w 1048"/>
                <a:gd name="T17" fmla="*/ 1325 h 1906"/>
                <a:gd name="T18" fmla="*/ 765 w 1048"/>
                <a:gd name="T19" fmla="*/ 1297 h 1906"/>
                <a:gd name="T20" fmla="*/ 798 w 1048"/>
                <a:gd name="T21" fmla="*/ 1269 h 1906"/>
                <a:gd name="T22" fmla="*/ 875 w 1048"/>
                <a:gd name="T23" fmla="*/ 1052 h 1906"/>
                <a:gd name="T24" fmla="*/ 515 w 1048"/>
                <a:gd name="T25" fmla="*/ 1246 h 1906"/>
                <a:gd name="T26" fmla="*/ 566 w 1048"/>
                <a:gd name="T27" fmla="*/ 1061 h 1906"/>
                <a:gd name="T28" fmla="*/ 577 w 1048"/>
                <a:gd name="T29" fmla="*/ 896 h 1906"/>
                <a:gd name="T30" fmla="*/ 551 w 1048"/>
                <a:gd name="T31" fmla="*/ 767 h 1906"/>
                <a:gd name="T32" fmla="*/ 515 w 1048"/>
                <a:gd name="T33" fmla="*/ 687 h 1906"/>
                <a:gd name="T34" fmla="*/ 557 w 1048"/>
                <a:gd name="T35" fmla="*/ 764 h 1906"/>
                <a:gd name="T36" fmla="*/ 593 w 1048"/>
                <a:gd name="T37" fmla="*/ 895 h 1906"/>
                <a:gd name="T38" fmla="*/ 594 w 1048"/>
                <a:gd name="T39" fmla="*/ 1065 h 1906"/>
                <a:gd name="T40" fmla="*/ 559 w 1048"/>
                <a:gd name="T41" fmla="*/ 1246 h 1906"/>
                <a:gd name="T42" fmla="*/ 727 w 1048"/>
                <a:gd name="T43" fmla="*/ 1211 h 1906"/>
                <a:gd name="T44" fmla="*/ 569 w 1048"/>
                <a:gd name="T45" fmla="*/ 1246 h 1906"/>
                <a:gd name="T46" fmla="*/ 737 w 1048"/>
                <a:gd name="T47" fmla="*/ 993 h 1906"/>
                <a:gd name="T48" fmla="*/ 709 w 1048"/>
                <a:gd name="T49" fmla="*/ 625 h 1906"/>
                <a:gd name="T50" fmla="*/ 469 w 1048"/>
                <a:gd name="T51" fmla="*/ 406 h 1906"/>
                <a:gd name="T52" fmla="*/ 409 w 1048"/>
                <a:gd name="T53" fmla="*/ 405 h 1906"/>
                <a:gd name="T54" fmla="*/ 404 w 1048"/>
                <a:gd name="T55" fmla="*/ 459 h 1906"/>
                <a:gd name="T56" fmla="*/ 338 w 1048"/>
                <a:gd name="T57" fmla="*/ 840 h 1906"/>
                <a:gd name="T58" fmla="*/ 424 w 1048"/>
                <a:gd name="T59" fmla="*/ 1123 h 1906"/>
                <a:gd name="T60" fmla="*/ 321 w 1048"/>
                <a:gd name="T61" fmla="*/ 1245 h 1906"/>
                <a:gd name="T62" fmla="*/ 217 w 1048"/>
                <a:gd name="T63" fmla="*/ 968 h 1906"/>
                <a:gd name="T64" fmla="*/ 524 w 1048"/>
                <a:gd name="T65" fmla="*/ 70 h 1906"/>
                <a:gd name="T66" fmla="*/ 819 w 1048"/>
                <a:gd name="T67" fmla="*/ 1010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8" h="1906">
                  <a:moveTo>
                    <a:pt x="1048" y="565"/>
                  </a:moveTo>
                  <a:cubicBezTo>
                    <a:pt x="1048" y="232"/>
                    <a:pt x="832" y="0"/>
                    <a:pt x="524" y="0"/>
                  </a:cubicBezTo>
                  <a:cubicBezTo>
                    <a:pt x="215" y="0"/>
                    <a:pt x="0" y="232"/>
                    <a:pt x="0" y="565"/>
                  </a:cubicBezTo>
                  <a:cubicBezTo>
                    <a:pt x="0" y="767"/>
                    <a:pt x="88" y="899"/>
                    <a:pt x="159" y="1007"/>
                  </a:cubicBezTo>
                  <a:cubicBezTo>
                    <a:pt x="212" y="1088"/>
                    <a:pt x="251" y="1146"/>
                    <a:pt x="251" y="1217"/>
                  </a:cubicBezTo>
                  <a:cubicBezTo>
                    <a:pt x="251" y="1270"/>
                    <a:pt x="251" y="1270"/>
                    <a:pt x="251" y="1270"/>
                  </a:cubicBezTo>
                  <a:cubicBezTo>
                    <a:pt x="284" y="1270"/>
                    <a:pt x="284" y="1270"/>
                    <a:pt x="284" y="1270"/>
                  </a:cubicBezTo>
                  <a:cubicBezTo>
                    <a:pt x="286" y="1297"/>
                    <a:pt x="286" y="1297"/>
                    <a:pt x="286" y="1297"/>
                  </a:cubicBezTo>
                  <a:cubicBezTo>
                    <a:pt x="282" y="1297"/>
                    <a:pt x="282" y="1297"/>
                    <a:pt x="282" y="1297"/>
                  </a:cubicBezTo>
                  <a:cubicBezTo>
                    <a:pt x="263" y="1297"/>
                    <a:pt x="265" y="1310"/>
                    <a:pt x="265" y="1325"/>
                  </a:cubicBezTo>
                  <a:cubicBezTo>
                    <a:pt x="265" y="1756"/>
                    <a:pt x="265" y="1756"/>
                    <a:pt x="265" y="1756"/>
                  </a:cubicBezTo>
                  <a:cubicBezTo>
                    <a:pt x="265" y="1771"/>
                    <a:pt x="263" y="1784"/>
                    <a:pt x="282" y="1784"/>
                  </a:cubicBezTo>
                  <a:cubicBezTo>
                    <a:pt x="309" y="1784"/>
                    <a:pt x="309" y="1784"/>
                    <a:pt x="309" y="1784"/>
                  </a:cubicBezTo>
                  <a:cubicBezTo>
                    <a:pt x="309" y="1851"/>
                    <a:pt x="405" y="1906"/>
                    <a:pt x="524" y="1906"/>
                  </a:cubicBezTo>
                  <a:cubicBezTo>
                    <a:pt x="642" y="1906"/>
                    <a:pt x="738" y="1851"/>
                    <a:pt x="738" y="1784"/>
                  </a:cubicBezTo>
                  <a:cubicBezTo>
                    <a:pt x="765" y="1784"/>
                    <a:pt x="765" y="1784"/>
                    <a:pt x="765" y="1784"/>
                  </a:cubicBezTo>
                  <a:cubicBezTo>
                    <a:pt x="785" y="1784"/>
                    <a:pt x="783" y="1771"/>
                    <a:pt x="783" y="1756"/>
                  </a:cubicBezTo>
                  <a:cubicBezTo>
                    <a:pt x="783" y="1325"/>
                    <a:pt x="783" y="1325"/>
                    <a:pt x="783" y="1325"/>
                  </a:cubicBezTo>
                  <a:cubicBezTo>
                    <a:pt x="783" y="1310"/>
                    <a:pt x="785" y="1297"/>
                    <a:pt x="765" y="1297"/>
                  </a:cubicBezTo>
                  <a:cubicBezTo>
                    <a:pt x="765" y="1297"/>
                    <a:pt x="765" y="1297"/>
                    <a:pt x="765" y="1297"/>
                  </a:cubicBezTo>
                  <a:cubicBezTo>
                    <a:pt x="764" y="1270"/>
                    <a:pt x="764" y="1270"/>
                    <a:pt x="764" y="1270"/>
                  </a:cubicBezTo>
                  <a:cubicBezTo>
                    <a:pt x="798" y="1269"/>
                    <a:pt x="798" y="1269"/>
                    <a:pt x="798" y="1269"/>
                  </a:cubicBezTo>
                  <a:cubicBezTo>
                    <a:pt x="797" y="1212"/>
                    <a:pt x="797" y="1212"/>
                    <a:pt x="797" y="1212"/>
                  </a:cubicBezTo>
                  <a:cubicBezTo>
                    <a:pt x="799" y="1156"/>
                    <a:pt x="829" y="1114"/>
                    <a:pt x="875" y="1052"/>
                  </a:cubicBezTo>
                  <a:cubicBezTo>
                    <a:pt x="952" y="947"/>
                    <a:pt x="1048" y="818"/>
                    <a:pt x="1048" y="565"/>
                  </a:cubicBezTo>
                  <a:close/>
                  <a:moveTo>
                    <a:pt x="515" y="1246"/>
                  </a:moveTo>
                  <a:cubicBezTo>
                    <a:pt x="527" y="1214"/>
                    <a:pt x="538" y="1181"/>
                    <a:pt x="546" y="1147"/>
                  </a:cubicBezTo>
                  <a:cubicBezTo>
                    <a:pt x="555" y="1118"/>
                    <a:pt x="560" y="1089"/>
                    <a:pt x="566" y="1061"/>
                  </a:cubicBezTo>
                  <a:cubicBezTo>
                    <a:pt x="571" y="1032"/>
                    <a:pt x="573" y="1004"/>
                    <a:pt x="576" y="976"/>
                  </a:cubicBezTo>
                  <a:cubicBezTo>
                    <a:pt x="577" y="949"/>
                    <a:pt x="576" y="922"/>
                    <a:pt x="577" y="896"/>
                  </a:cubicBezTo>
                  <a:cubicBezTo>
                    <a:pt x="573" y="871"/>
                    <a:pt x="570" y="847"/>
                    <a:pt x="568" y="825"/>
                  </a:cubicBezTo>
                  <a:cubicBezTo>
                    <a:pt x="562" y="804"/>
                    <a:pt x="556" y="784"/>
                    <a:pt x="551" y="767"/>
                  </a:cubicBezTo>
                  <a:cubicBezTo>
                    <a:pt x="547" y="749"/>
                    <a:pt x="538" y="736"/>
                    <a:pt x="533" y="724"/>
                  </a:cubicBezTo>
                  <a:cubicBezTo>
                    <a:pt x="521" y="700"/>
                    <a:pt x="515" y="687"/>
                    <a:pt x="515" y="687"/>
                  </a:cubicBezTo>
                  <a:cubicBezTo>
                    <a:pt x="515" y="687"/>
                    <a:pt x="522" y="700"/>
                    <a:pt x="536" y="722"/>
                  </a:cubicBezTo>
                  <a:cubicBezTo>
                    <a:pt x="541" y="734"/>
                    <a:pt x="552" y="747"/>
                    <a:pt x="557" y="764"/>
                  </a:cubicBezTo>
                  <a:cubicBezTo>
                    <a:pt x="563" y="782"/>
                    <a:pt x="570" y="802"/>
                    <a:pt x="578" y="823"/>
                  </a:cubicBezTo>
                  <a:cubicBezTo>
                    <a:pt x="583" y="845"/>
                    <a:pt x="588" y="869"/>
                    <a:pt x="593" y="895"/>
                  </a:cubicBezTo>
                  <a:cubicBezTo>
                    <a:pt x="595" y="921"/>
                    <a:pt x="597" y="948"/>
                    <a:pt x="598" y="977"/>
                  </a:cubicBezTo>
                  <a:cubicBezTo>
                    <a:pt x="597" y="1005"/>
                    <a:pt x="598" y="1035"/>
                    <a:pt x="594" y="1065"/>
                  </a:cubicBezTo>
                  <a:cubicBezTo>
                    <a:pt x="590" y="1094"/>
                    <a:pt x="587" y="1125"/>
                    <a:pt x="581" y="1154"/>
                  </a:cubicBezTo>
                  <a:cubicBezTo>
                    <a:pt x="575" y="1186"/>
                    <a:pt x="567" y="1216"/>
                    <a:pt x="559" y="1246"/>
                  </a:cubicBezTo>
                  <a:lnTo>
                    <a:pt x="515" y="1246"/>
                  </a:lnTo>
                  <a:close/>
                  <a:moveTo>
                    <a:pt x="727" y="1211"/>
                  </a:moveTo>
                  <a:cubicBezTo>
                    <a:pt x="727" y="1247"/>
                    <a:pt x="727" y="1247"/>
                    <a:pt x="727" y="1247"/>
                  </a:cubicBezTo>
                  <a:cubicBezTo>
                    <a:pt x="569" y="1246"/>
                    <a:pt x="569" y="1246"/>
                    <a:pt x="569" y="1246"/>
                  </a:cubicBezTo>
                  <a:cubicBezTo>
                    <a:pt x="600" y="1224"/>
                    <a:pt x="634" y="1190"/>
                    <a:pt x="665" y="1147"/>
                  </a:cubicBezTo>
                  <a:cubicBezTo>
                    <a:pt x="695" y="1103"/>
                    <a:pt x="721" y="1051"/>
                    <a:pt x="737" y="993"/>
                  </a:cubicBezTo>
                  <a:cubicBezTo>
                    <a:pt x="755" y="935"/>
                    <a:pt x="760" y="873"/>
                    <a:pt x="756" y="809"/>
                  </a:cubicBezTo>
                  <a:cubicBezTo>
                    <a:pt x="751" y="746"/>
                    <a:pt x="737" y="683"/>
                    <a:pt x="709" y="625"/>
                  </a:cubicBezTo>
                  <a:cubicBezTo>
                    <a:pt x="682" y="567"/>
                    <a:pt x="643" y="514"/>
                    <a:pt x="599" y="476"/>
                  </a:cubicBezTo>
                  <a:cubicBezTo>
                    <a:pt x="555" y="437"/>
                    <a:pt x="505" y="413"/>
                    <a:pt x="469" y="406"/>
                  </a:cubicBezTo>
                  <a:cubicBezTo>
                    <a:pt x="451" y="402"/>
                    <a:pt x="434" y="403"/>
                    <a:pt x="424" y="404"/>
                  </a:cubicBezTo>
                  <a:cubicBezTo>
                    <a:pt x="414" y="405"/>
                    <a:pt x="409" y="405"/>
                    <a:pt x="409" y="405"/>
                  </a:cubicBezTo>
                  <a:cubicBezTo>
                    <a:pt x="409" y="405"/>
                    <a:pt x="409" y="410"/>
                    <a:pt x="409" y="420"/>
                  </a:cubicBezTo>
                  <a:cubicBezTo>
                    <a:pt x="409" y="430"/>
                    <a:pt x="406" y="445"/>
                    <a:pt x="404" y="459"/>
                  </a:cubicBezTo>
                  <a:cubicBezTo>
                    <a:pt x="398" y="491"/>
                    <a:pt x="387" y="527"/>
                    <a:pt x="374" y="567"/>
                  </a:cubicBezTo>
                  <a:cubicBezTo>
                    <a:pt x="349" y="646"/>
                    <a:pt x="330" y="741"/>
                    <a:pt x="338" y="840"/>
                  </a:cubicBezTo>
                  <a:cubicBezTo>
                    <a:pt x="342" y="889"/>
                    <a:pt x="351" y="940"/>
                    <a:pt x="366" y="988"/>
                  </a:cubicBezTo>
                  <a:cubicBezTo>
                    <a:pt x="381" y="1036"/>
                    <a:pt x="402" y="1082"/>
                    <a:pt x="424" y="1123"/>
                  </a:cubicBezTo>
                  <a:cubicBezTo>
                    <a:pt x="440" y="1152"/>
                    <a:pt x="473" y="1212"/>
                    <a:pt x="495" y="1246"/>
                  </a:cubicBezTo>
                  <a:cubicBezTo>
                    <a:pt x="321" y="1245"/>
                    <a:pt x="321" y="1245"/>
                    <a:pt x="321" y="1245"/>
                  </a:cubicBezTo>
                  <a:cubicBezTo>
                    <a:pt x="321" y="1217"/>
                    <a:pt x="321" y="1217"/>
                    <a:pt x="321" y="1217"/>
                  </a:cubicBezTo>
                  <a:cubicBezTo>
                    <a:pt x="321" y="1125"/>
                    <a:pt x="273" y="1052"/>
                    <a:pt x="217" y="968"/>
                  </a:cubicBezTo>
                  <a:cubicBezTo>
                    <a:pt x="152" y="869"/>
                    <a:pt x="70" y="745"/>
                    <a:pt x="70" y="565"/>
                  </a:cubicBezTo>
                  <a:cubicBezTo>
                    <a:pt x="70" y="273"/>
                    <a:pt x="257" y="70"/>
                    <a:pt x="524" y="70"/>
                  </a:cubicBezTo>
                  <a:cubicBezTo>
                    <a:pt x="791" y="70"/>
                    <a:pt x="978" y="273"/>
                    <a:pt x="978" y="565"/>
                  </a:cubicBezTo>
                  <a:cubicBezTo>
                    <a:pt x="978" y="795"/>
                    <a:pt x="890" y="914"/>
                    <a:pt x="819" y="1010"/>
                  </a:cubicBezTo>
                  <a:cubicBezTo>
                    <a:pt x="769" y="1078"/>
                    <a:pt x="729" y="1132"/>
                    <a:pt x="727" y="1211"/>
                  </a:cubicBezTo>
                  <a:close/>
                </a:path>
              </a:pathLst>
            </a:custGeom>
            <a:solidFill>
              <a:schemeClr val="bg1"/>
            </a:solidFill>
            <a:ln>
              <a:noFill/>
            </a:ln>
          </p:spPr>
          <p:txBody>
            <a:bodyPr vert="horz" wrap="square" lIns="62188" tIns="31094" rIns="62188" bIns="31094" numCol="1" anchor="t" anchorCtr="0" compatLnSpc="1">
              <a:prstTxWarp prst="textNoShape">
                <a:avLst/>
              </a:prstTxWarp>
            </a:bodyPr>
            <a:lstStyle/>
            <a:p>
              <a:pPr defTabSz="621883">
                <a:defRPr/>
              </a:pPr>
              <a:endParaRPr lang="en-US" sz="1224" kern="0">
                <a:solidFill>
                  <a:srgbClr val="000000"/>
                </a:solidFill>
              </a:endParaRPr>
            </a:p>
          </p:txBody>
        </p:sp>
        <p:sp>
          <p:nvSpPr>
            <p:cNvPr id="90" name="Freeform 20">
              <a:extLst>
                <a:ext uri="{FF2B5EF4-FFF2-40B4-BE49-F238E27FC236}">
                  <a16:creationId xmlns:a16="http://schemas.microsoft.com/office/drawing/2014/main" id="{943A17EA-8F44-42CB-824E-11CBD312B4E2}"/>
                </a:ext>
              </a:extLst>
            </p:cNvPr>
            <p:cNvSpPr>
              <a:spLocks noEditPoints="1"/>
            </p:cNvSpPr>
            <p:nvPr/>
          </p:nvSpPr>
          <p:spPr bwMode="auto">
            <a:xfrm>
              <a:off x="1325564" y="2831883"/>
              <a:ext cx="417193" cy="412908"/>
            </a:xfrm>
            <a:custGeom>
              <a:avLst/>
              <a:gdLst>
                <a:gd name="T0" fmla="*/ 254 w 2138"/>
                <a:gd name="T1" fmla="*/ 482 h 2011"/>
                <a:gd name="T2" fmla="*/ 0 w 2138"/>
                <a:gd name="T3" fmla="*/ 1490 h 2011"/>
                <a:gd name="T4" fmla="*/ 177 w 2138"/>
                <a:gd name="T5" fmla="*/ 1547 h 2011"/>
                <a:gd name="T6" fmla="*/ 1584 w 2138"/>
                <a:gd name="T7" fmla="*/ 1547 h 2011"/>
                <a:gd name="T8" fmla="*/ 1825 w 2138"/>
                <a:gd name="T9" fmla="*/ 1547 h 2011"/>
                <a:gd name="T10" fmla="*/ 1662 w 2138"/>
                <a:gd name="T11" fmla="*/ 538 h 2011"/>
                <a:gd name="T12" fmla="*/ 84 w 2138"/>
                <a:gd name="T13" fmla="*/ 1479 h 2011"/>
                <a:gd name="T14" fmla="*/ 1577 w 2138"/>
                <a:gd name="T15" fmla="*/ 550 h 2011"/>
                <a:gd name="T16" fmla="*/ 84 w 2138"/>
                <a:gd name="T17" fmla="*/ 1479 h 2011"/>
                <a:gd name="T18" fmla="*/ 1599 w 2138"/>
                <a:gd name="T19" fmla="*/ 835 h 2011"/>
                <a:gd name="T20" fmla="*/ 1231 w 2138"/>
                <a:gd name="T21" fmla="*/ 618 h 2011"/>
                <a:gd name="T22" fmla="*/ 1232 w 2138"/>
                <a:gd name="T23" fmla="*/ 1121 h 2011"/>
                <a:gd name="T24" fmla="*/ 1600 w 2138"/>
                <a:gd name="T25" fmla="*/ 905 h 2011"/>
                <a:gd name="T26" fmla="*/ 1232 w 2138"/>
                <a:gd name="T27" fmla="*/ 1121 h 2011"/>
                <a:gd name="T28" fmla="*/ 331 w 2138"/>
                <a:gd name="T29" fmla="*/ 618 h 2011"/>
                <a:gd name="T30" fmla="*/ 662 w 2138"/>
                <a:gd name="T31" fmla="*/ 835 h 2011"/>
                <a:gd name="T32" fmla="*/ 1145 w 2138"/>
                <a:gd name="T33" fmla="*/ 618 h 2011"/>
                <a:gd name="T34" fmla="*/ 752 w 2138"/>
                <a:gd name="T35" fmla="*/ 835 h 2011"/>
                <a:gd name="T36" fmla="*/ 1145 w 2138"/>
                <a:gd name="T37" fmla="*/ 618 h 2011"/>
                <a:gd name="T38" fmla="*/ 664 w 2138"/>
                <a:gd name="T39" fmla="*/ 1121 h 2011"/>
                <a:gd name="T40" fmla="*/ 272 w 2138"/>
                <a:gd name="T41" fmla="*/ 905 h 2011"/>
                <a:gd name="T42" fmla="*/ 754 w 2138"/>
                <a:gd name="T43" fmla="*/ 1121 h 2011"/>
                <a:gd name="T44" fmla="*/ 1146 w 2138"/>
                <a:gd name="T45" fmla="*/ 905 h 2011"/>
                <a:gd name="T46" fmla="*/ 754 w 2138"/>
                <a:gd name="T47" fmla="*/ 1121 h 2011"/>
                <a:gd name="T48" fmla="*/ 664 w 2138"/>
                <a:gd name="T49" fmla="*/ 1411 h 2011"/>
                <a:gd name="T50" fmla="*/ 222 w 2138"/>
                <a:gd name="T51" fmla="*/ 1194 h 2011"/>
                <a:gd name="T52" fmla="*/ 754 w 2138"/>
                <a:gd name="T53" fmla="*/ 1411 h 2011"/>
                <a:gd name="T54" fmla="*/ 1146 w 2138"/>
                <a:gd name="T55" fmla="*/ 1194 h 2011"/>
                <a:gd name="T56" fmla="*/ 754 w 2138"/>
                <a:gd name="T57" fmla="*/ 1411 h 2011"/>
                <a:gd name="T58" fmla="*/ 1232 w 2138"/>
                <a:gd name="T59" fmla="*/ 1411 h 2011"/>
                <a:gd name="T60" fmla="*/ 1662 w 2138"/>
                <a:gd name="T61" fmla="*/ 1194 h 2011"/>
                <a:gd name="T62" fmla="*/ 1019 w 2138"/>
                <a:gd name="T63" fmla="*/ 1906 h 2011"/>
                <a:gd name="T64" fmla="*/ 1206 w 2138"/>
                <a:gd name="T65" fmla="*/ 2011 h 2011"/>
                <a:gd name="T66" fmla="*/ 681 w 2138"/>
                <a:gd name="T67" fmla="*/ 1906 h 2011"/>
                <a:gd name="T68" fmla="*/ 863 w 2138"/>
                <a:gd name="T69" fmla="*/ 1597 h 2011"/>
                <a:gd name="T70" fmla="*/ 1019 w 2138"/>
                <a:gd name="T71" fmla="*/ 1906 h 2011"/>
                <a:gd name="T72" fmla="*/ 1586 w 2138"/>
                <a:gd name="T73" fmla="*/ 247 h 2011"/>
                <a:gd name="T74" fmla="*/ 1771 w 2138"/>
                <a:gd name="T75" fmla="*/ 760 h 2011"/>
                <a:gd name="T76" fmla="*/ 1635 w 2138"/>
                <a:gd name="T77" fmla="*/ 436 h 2011"/>
                <a:gd name="T78" fmla="*/ 2132 w 2138"/>
                <a:gd name="T79" fmla="*/ 544 h 2011"/>
                <a:gd name="T80" fmla="*/ 1967 w 2138"/>
                <a:gd name="T81" fmla="*/ 586 h 2011"/>
                <a:gd name="T82" fmla="*/ 1964 w 2138"/>
                <a:gd name="T83" fmla="*/ 495 h 2011"/>
                <a:gd name="T84" fmla="*/ 1973 w 2138"/>
                <a:gd name="T85" fmla="*/ 488 h 2011"/>
                <a:gd name="T86" fmla="*/ 2132 w 2138"/>
                <a:gd name="T87" fmla="*/ 544 h 2011"/>
                <a:gd name="T88" fmla="*/ 1629 w 2138"/>
                <a:gd name="T89" fmla="*/ 174 h 2011"/>
                <a:gd name="T90" fmla="*/ 1636 w 2138"/>
                <a:gd name="T91" fmla="*/ 165 h 2011"/>
                <a:gd name="T92" fmla="*/ 1580 w 2138"/>
                <a:gd name="T93" fmla="*/ 6 h 2011"/>
                <a:gd name="T94" fmla="*/ 1538 w 2138"/>
                <a:gd name="T95" fmla="*/ 171 h 2011"/>
                <a:gd name="T96" fmla="*/ 1874 w 2138"/>
                <a:gd name="T97" fmla="*/ 311 h 2011"/>
                <a:gd name="T98" fmla="*/ 1885 w 2138"/>
                <a:gd name="T99" fmla="*/ 309 h 2011"/>
                <a:gd name="T100" fmla="*/ 1958 w 2138"/>
                <a:gd name="T101" fmla="*/ 157 h 2011"/>
                <a:gd name="T102" fmla="*/ 1811 w 2138"/>
                <a:gd name="T103" fmla="*/ 244 h 2011"/>
                <a:gd name="T104" fmla="*/ 1874 w 2138"/>
                <a:gd name="T105" fmla="*/ 311 h 2011"/>
                <a:gd name="T106" fmla="*/ 1847 w 2138"/>
                <a:gd name="T107" fmla="*/ 763 h 2011"/>
                <a:gd name="T108" fmla="*/ 1785 w 2138"/>
                <a:gd name="T109" fmla="*/ 821 h 2011"/>
                <a:gd name="T110" fmla="*/ 1925 w 2138"/>
                <a:gd name="T111" fmla="*/ 919 h 2011"/>
                <a:gd name="T112" fmla="*/ 1852 w 2138"/>
                <a:gd name="T113" fmla="*/ 766 h 2011"/>
                <a:gd name="T114" fmla="*/ 1265 w 2138"/>
                <a:gd name="T115" fmla="*/ 311 h 2011"/>
                <a:gd name="T116" fmla="*/ 1328 w 2138"/>
                <a:gd name="T117" fmla="*/ 244 h 2011"/>
                <a:gd name="T118" fmla="*/ 1193 w 2138"/>
                <a:gd name="T119" fmla="*/ 168 h 2011"/>
                <a:gd name="T120" fmla="*/ 1255 w 2138"/>
                <a:gd name="T121" fmla="*/ 310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38" h="2011">
                  <a:moveTo>
                    <a:pt x="1592" y="482"/>
                  </a:moveTo>
                  <a:cubicBezTo>
                    <a:pt x="254" y="482"/>
                    <a:pt x="254" y="482"/>
                    <a:pt x="254" y="482"/>
                  </a:cubicBezTo>
                  <a:cubicBezTo>
                    <a:pt x="215" y="482"/>
                    <a:pt x="184" y="507"/>
                    <a:pt x="184" y="538"/>
                  </a:cubicBezTo>
                  <a:cubicBezTo>
                    <a:pt x="0" y="1490"/>
                    <a:pt x="0" y="1490"/>
                    <a:pt x="0" y="1490"/>
                  </a:cubicBezTo>
                  <a:cubicBezTo>
                    <a:pt x="0" y="1522"/>
                    <a:pt x="31" y="1547"/>
                    <a:pt x="70" y="1547"/>
                  </a:cubicBezTo>
                  <a:cubicBezTo>
                    <a:pt x="177" y="1547"/>
                    <a:pt x="177" y="1547"/>
                    <a:pt x="177" y="1547"/>
                  </a:cubicBezTo>
                  <a:cubicBezTo>
                    <a:pt x="269" y="1547"/>
                    <a:pt x="269" y="1547"/>
                    <a:pt x="269" y="1547"/>
                  </a:cubicBezTo>
                  <a:cubicBezTo>
                    <a:pt x="1584" y="1547"/>
                    <a:pt x="1584" y="1547"/>
                    <a:pt x="1584" y="1547"/>
                  </a:cubicBezTo>
                  <a:cubicBezTo>
                    <a:pt x="1670" y="1547"/>
                    <a:pt x="1670" y="1547"/>
                    <a:pt x="1670" y="1547"/>
                  </a:cubicBezTo>
                  <a:cubicBezTo>
                    <a:pt x="1825" y="1547"/>
                    <a:pt x="1825" y="1547"/>
                    <a:pt x="1825" y="1547"/>
                  </a:cubicBezTo>
                  <a:cubicBezTo>
                    <a:pt x="1863" y="1547"/>
                    <a:pt x="1895" y="1522"/>
                    <a:pt x="1895" y="1490"/>
                  </a:cubicBezTo>
                  <a:cubicBezTo>
                    <a:pt x="1662" y="538"/>
                    <a:pt x="1662" y="538"/>
                    <a:pt x="1662" y="538"/>
                  </a:cubicBezTo>
                  <a:cubicBezTo>
                    <a:pt x="1662" y="507"/>
                    <a:pt x="1630" y="482"/>
                    <a:pt x="1592" y="482"/>
                  </a:cubicBezTo>
                  <a:close/>
                  <a:moveTo>
                    <a:pt x="84" y="1479"/>
                  </a:moveTo>
                  <a:cubicBezTo>
                    <a:pt x="268" y="550"/>
                    <a:pt x="268" y="550"/>
                    <a:pt x="268" y="550"/>
                  </a:cubicBezTo>
                  <a:cubicBezTo>
                    <a:pt x="1577" y="550"/>
                    <a:pt x="1577" y="550"/>
                    <a:pt x="1577" y="550"/>
                  </a:cubicBezTo>
                  <a:cubicBezTo>
                    <a:pt x="1811" y="1479"/>
                    <a:pt x="1811" y="1479"/>
                    <a:pt x="1811" y="1479"/>
                  </a:cubicBezTo>
                  <a:lnTo>
                    <a:pt x="84" y="1479"/>
                  </a:lnTo>
                  <a:close/>
                  <a:moveTo>
                    <a:pt x="1537" y="618"/>
                  </a:moveTo>
                  <a:cubicBezTo>
                    <a:pt x="1599" y="835"/>
                    <a:pt x="1599" y="835"/>
                    <a:pt x="1599" y="835"/>
                  </a:cubicBezTo>
                  <a:cubicBezTo>
                    <a:pt x="1231" y="835"/>
                    <a:pt x="1231" y="835"/>
                    <a:pt x="1231" y="835"/>
                  </a:cubicBezTo>
                  <a:cubicBezTo>
                    <a:pt x="1231" y="618"/>
                    <a:pt x="1231" y="618"/>
                    <a:pt x="1231" y="618"/>
                  </a:cubicBezTo>
                  <a:lnTo>
                    <a:pt x="1537" y="618"/>
                  </a:lnTo>
                  <a:close/>
                  <a:moveTo>
                    <a:pt x="1232" y="1121"/>
                  </a:moveTo>
                  <a:cubicBezTo>
                    <a:pt x="1662" y="1121"/>
                    <a:pt x="1662" y="1121"/>
                    <a:pt x="1662" y="1121"/>
                  </a:cubicBezTo>
                  <a:cubicBezTo>
                    <a:pt x="1600" y="905"/>
                    <a:pt x="1600" y="905"/>
                    <a:pt x="1600" y="905"/>
                  </a:cubicBezTo>
                  <a:cubicBezTo>
                    <a:pt x="1232" y="905"/>
                    <a:pt x="1232" y="905"/>
                    <a:pt x="1232" y="905"/>
                  </a:cubicBezTo>
                  <a:lnTo>
                    <a:pt x="1232" y="1121"/>
                  </a:lnTo>
                  <a:close/>
                  <a:moveTo>
                    <a:pt x="662" y="618"/>
                  </a:moveTo>
                  <a:cubicBezTo>
                    <a:pt x="331" y="618"/>
                    <a:pt x="331" y="618"/>
                    <a:pt x="331" y="618"/>
                  </a:cubicBezTo>
                  <a:cubicBezTo>
                    <a:pt x="270" y="835"/>
                    <a:pt x="270" y="835"/>
                    <a:pt x="270" y="835"/>
                  </a:cubicBezTo>
                  <a:cubicBezTo>
                    <a:pt x="662" y="835"/>
                    <a:pt x="662" y="835"/>
                    <a:pt x="662" y="835"/>
                  </a:cubicBezTo>
                  <a:lnTo>
                    <a:pt x="662" y="618"/>
                  </a:lnTo>
                  <a:close/>
                  <a:moveTo>
                    <a:pt x="1145" y="618"/>
                  </a:moveTo>
                  <a:cubicBezTo>
                    <a:pt x="752" y="618"/>
                    <a:pt x="752" y="618"/>
                    <a:pt x="752" y="618"/>
                  </a:cubicBezTo>
                  <a:cubicBezTo>
                    <a:pt x="752" y="835"/>
                    <a:pt x="752" y="835"/>
                    <a:pt x="752" y="835"/>
                  </a:cubicBezTo>
                  <a:cubicBezTo>
                    <a:pt x="1145" y="835"/>
                    <a:pt x="1145" y="835"/>
                    <a:pt x="1145" y="835"/>
                  </a:cubicBezTo>
                  <a:lnTo>
                    <a:pt x="1145" y="618"/>
                  </a:lnTo>
                  <a:close/>
                  <a:moveTo>
                    <a:pt x="210" y="1121"/>
                  </a:moveTo>
                  <a:cubicBezTo>
                    <a:pt x="664" y="1121"/>
                    <a:pt x="664" y="1121"/>
                    <a:pt x="664" y="1121"/>
                  </a:cubicBezTo>
                  <a:cubicBezTo>
                    <a:pt x="664" y="905"/>
                    <a:pt x="664" y="905"/>
                    <a:pt x="664" y="905"/>
                  </a:cubicBezTo>
                  <a:cubicBezTo>
                    <a:pt x="272" y="905"/>
                    <a:pt x="272" y="905"/>
                    <a:pt x="272" y="905"/>
                  </a:cubicBezTo>
                  <a:lnTo>
                    <a:pt x="210" y="1121"/>
                  </a:lnTo>
                  <a:close/>
                  <a:moveTo>
                    <a:pt x="754" y="1121"/>
                  </a:moveTo>
                  <a:cubicBezTo>
                    <a:pt x="1146" y="1121"/>
                    <a:pt x="1146" y="1121"/>
                    <a:pt x="1146" y="1121"/>
                  </a:cubicBezTo>
                  <a:cubicBezTo>
                    <a:pt x="1146" y="905"/>
                    <a:pt x="1146" y="905"/>
                    <a:pt x="1146" y="905"/>
                  </a:cubicBezTo>
                  <a:cubicBezTo>
                    <a:pt x="754" y="905"/>
                    <a:pt x="754" y="905"/>
                    <a:pt x="754" y="905"/>
                  </a:cubicBezTo>
                  <a:lnTo>
                    <a:pt x="754" y="1121"/>
                  </a:lnTo>
                  <a:close/>
                  <a:moveTo>
                    <a:pt x="161" y="1411"/>
                  </a:moveTo>
                  <a:cubicBezTo>
                    <a:pt x="664" y="1411"/>
                    <a:pt x="664" y="1411"/>
                    <a:pt x="664" y="1411"/>
                  </a:cubicBezTo>
                  <a:cubicBezTo>
                    <a:pt x="664" y="1194"/>
                    <a:pt x="664" y="1194"/>
                    <a:pt x="664" y="1194"/>
                  </a:cubicBezTo>
                  <a:cubicBezTo>
                    <a:pt x="222" y="1194"/>
                    <a:pt x="222" y="1194"/>
                    <a:pt x="222" y="1194"/>
                  </a:cubicBezTo>
                  <a:lnTo>
                    <a:pt x="161" y="1411"/>
                  </a:lnTo>
                  <a:close/>
                  <a:moveTo>
                    <a:pt x="754" y="1411"/>
                  </a:moveTo>
                  <a:cubicBezTo>
                    <a:pt x="1146" y="1411"/>
                    <a:pt x="1146" y="1411"/>
                    <a:pt x="1146" y="1411"/>
                  </a:cubicBezTo>
                  <a:cubicBezTo>
                    <a:pt x="1146" y="1194"/>
                    <a:pt x="1146" y="1194"/>
                    <a:pt x="1146" y="1194"/>
                  </a:cubicBezTo>
                  <a:cubicBezTo>
                    <a:pt x="754" y="1194"/>
                    <a:pt x="754" y="1194"/>
                    <a:pt x="754" y="1194"/>
                  </a:cubicBezTo>
                  <a:lnTo>
                    <a:pt x="754" y="1411"/>
                  </a:lnTo>
                  <a:close/>
                  <a:moveTo>
                    <a:pt x="1232" y="1194"/>
                  </a:moveTo>
                  <a:cubicBezTo>
                    <a:pt x="1232" y="1411"/>
                    <a:pt x="1232" y="1411"/>
                    <a:pt x="1232" y="1411"/>
                  </a:cubicBezTo>
                  <a:cubicBezTo>
                    <a:pt x="1723" y="1411"/>
                    <a:pt x="1723" y="1411"/>
                    <a:pt x="1723" y="1411"/>
                  </a:cubicBezTo>
                  <a:cubicBezTo>
                    <a:pt x="1662" y="1194"/>
                    <a:pt x="1662" y="1194"/>
                    <a:pt x="1662" y="1194"/>
                  </a:cubicBezTo>
                  <a:lnTo>
                    <a:pt x="1232" y="1194"/>
                  </a:lnTo>
                  <a:close/>
                  <a:moveTo>
                    <a:pt x="1019" y="1906"/>
                  </a:moveTo>
                  <a:cubicBezTo>
                    <a:pt x="1206" y="1906"/>
                    <a:pt x="1206" y="1906"/>
                    <a:pt x="1206" y="1906"/>
                  </a:cubicBezTo>
                  <a:cubicBezTo>
                    <a:pt x="1206" y="2011"/>
                    <a:pt x="1206" y="2011"/>
                    <a:pt x="1206" y="2011"/>
                  </a:cubicBezTo>
                  <a:cubicBezTo>
                    <a:pt x="681" y="2011"/>
                    <a:pt x="681" y="2011"/>
                    <a:pt x="681" y="2011"/>
                  </a:cubicBezTo>
                  <a:cubicBezTo>
                    <a:pt x="681" y="1906"/>
                    <a:pt x="681" y="1906"/>
                    <a:pt x="681" y="1906"/>
                  </a:cubicBezTo>
                  <a:cubicBezTo>
                    <a:pt x="863" y="1906"/>
                    <a:pt x="863" y="1906"/>
                    <a:pt x="863" y="1906"/>
                  </a:cubicBezTo>
                  <a:cubicBezTo>
                    <a:pt x="863" y="1597"/>
                    <a:pt x="863" y="1597"/>
                    <a:pt x="863" y="1597"/>
                  </a:cubicBezTo>
                  <a:cubicBezTo>
                    <a:pt x="1019" y="1597"/>
                    <a:pt x="1019" y="1597"/>
                    <a:pt x="1019" y="1597"/>
                  </a:cubicBezTo>
                  <a:lnTo>
                    <a:pt x="1019" y="1906"/>
                  </a:lnTo>
                  <a:close/>
                  <a:moveTo>
                    <a:pt x="1315" y="436"/>
                  </a:moveTo>
                  <a:cubicBezTo>
                    <a:pt x="1356" y="326"/>
                    <a:pt x="1462" y="247"/>
                    <a:pt x="1586" y="247"/>
                  </a:cubicBezTo>
                  <a:cubicBezTo>
                    <a:pt x="1747" y="247"/>
                    <a:pt x="1877" y="377"/>
                    <a:pt x="1877" y="538"/>
                  </a:cubicBezTo>
                  <a:cubicBezTo>
                    <a:pt x="1877" y="628"/>
                    <a:pt x="1835" y="707"/>
                    <a:pt x="1771" y="760"/>
                  </a:cubicBezTo>
                  <a:cubicBezTo>
                    <a:pt x="1705" y="493"/>
                    <a:pt x="1705" y="493"/>
                    <a:pt x="1705" y="493"/>
                  </a:cubicBezTo>
                  <a:cubicBezTo>
                    <a:pt x="1705" y="461"/>
                    <a:pt x="1674" y="436"/>
                    <a:pt x="1635" y="436"/>
                  </a:cubicBezTo>
                  <a:lnTo>
                    <a:pt x="1315" y="436"/>
                  </a:lnTo>
                  <a:close/>
                  <a:moveTo>
                    <a:pt x="2132" y="544"/>
                  </a:moveTo>
                  <a:cubicBezTo>
                    <a:pt x="1973" y="587"/>
                    <a:pt x="1973" y="587"/>
                    <a:pt x="1973" y="587"/>
                  </a:cubicBezTo>
                  <a:cubicBezTo>
                    <a:pt x="1971" y="588"/>
                    <a:pt x="1969" y="587"/>
                    <a:pt x="1967" y="586"/>
                  </a:cubicBezTo>
                  <a:cubicBezTo>
                    <a:pt x="1965" y="585"/>
                    <a:pt x="1964" y="583"/>
                    <a:pt x="1964" y="581"/>
                  </a:cubicBezTo>
                  <a:cubicBezTo>
                    <a:pt x="1964" y="495"/>
                    <a:pt x="1964" y="495"/>
                    <a:pt x="1964" y="495"/>
                  </a:cubicBezTo>
                  <a:cubicBezTo>
                    <a:pt x="1964" y="493"/>
                    <a:pt x="1965" y="491"/>
                    <a:pt x="1967" y="490"/>
                  </a:cubicBezTo>
                  <a:cubicBezTo>
                    <a:pt x="1969" y="488"/>
                    <a:pt x="1971" y="488"/>
                    <a:pt x="1973" y="488"/>
                  </a:cubicBezTo>
                  <a:cubicBezTo>
                    <a:pt x="2132" y="531"/>
                    <a:pt x="2132" y="531"/>
                    <a:pt x="2132" y="531"/>
                  </a:cubicBezTo>
                  <a:cubicBezTo>
                    <a:pt x="2138" y="533"/>
                    <a:pt x="2138" y="543"/>
                    <a:pt x="2132" y="544"/>
                  </a:cubicBezTo>
                  <a:close/>
                  <a:moveTo>
                    <a:pt x="1543" y="174"/>
                  </a:moveTo>
                  <a:cubicBezTo>
                    <a:pt x="1629" y="174"/>
                    <a:pt x="1629" y="174"/>
                    <a:pt x="1629" y="174"/>
                  </a:cubicBezTo>
                  <a:cubicBezTo>
                    <a:pt x="1631" y="174"/>
                    <a:pt x="1633" y="173"/>
                    <a:pt x="1634" y="171"/>
                  </a:cubicBezTo>
                  <a:cubicBezTo>
                    <a:pt x="1636" y="169"/>
                    <a:pt x="1636" y="167"/>
                    <a:pt x="1636" y="165"/>
                  </a:cubicBezTo>
                  <a:cubicBezTo>
                    <a:pt x="1593" y="6"/>
                    <a:pt x="1593" y="6"/>
                    <a:pt x="1593" y="6"/>
                  </a:cubicBezTo>
                  <a:cubicBezTo>
                    <a:pt x="1591" y="0"/>
                    <a:pt x="1581" y="0"/>
                    <a:pt x="1580" y="6"/>
                  </a:cubicBezTo>
                  <a:cubicBezTo>
                    <a:pt x="1537" y="165"/>
                    <a:pt x="1537" y="165"/>
                    <a:pt x="1537" y="165"/>
                  </a:cubicBezTo>
                  <a:cubicBezTo>
                    <a:pt x="1536" y="167"/>
                    <a:pt x="1537" y="169"/>
                    <a:pt x="1538" y="171"/>
                  </a:cubicBezTo>
                  <a:cubicBezTo>
                    <a:pt x="1539" y="173"/>
                    <a:pt x="1541" y="174"/>
                    <a:pt x="1543" y="174"/>
                  </a:cubicBezTo>
                  <a:close/>
                  <a:moveTo>
                    <a:pt x="1874" y="311"/>
                  </a:moveTo>
                  <a:cubicBezTo>
                    <a:pt x="1875" y="312"/>
                    <a:pt x="1877" y="313"/>
                    <a:pt x="1880" y="312"/>
                  </a:cubicBezTo>
                  <a:cubicBezTo>
                    <a:pt x="1882" y="312"/>
                    <a:pt x="1883" y="311"/>
                    <a:pt x="1885" y="309"/>
                  </a:cubicBezTo>
                  <a:cubicBezTo>
                    <a:pt x="1967" y="166"/>
                    <a:pt x="1967" y="166"/>
                    <a:pt x="1967" y="166"/>
                  </a:cubicBezTo>
                  <a:cubicBezTo>
                    <a:pt x="1970" y="161"/>
                    <a:pt x="1963" y="154"/>
                    <a:pt x="1958" y="157"/>
                  </a:cubicBezTo>
                  <a:cubicBezTo>
                    <a:pt x="1815" y="239"/>
                    <a:pt x="1815" y="239"/>
                    <a:pt x="1815" y="239"/>
                  </a:cubicBezTo>
                  <a:cubicBezTo>
                    <a:pt x="1813" y="240"/>
                    <a:pt x="1812" y="242"/>
                    <a:pt x="1811" y="244"/>
                  </a:cubicBezTo>
                  <a:cubicBezTo>
                    <a:pt x="1811" y="246"/>
                    <a:pt x="1812" y="248"/>
                    <a:pt x="1813" y="250"/>
                  </a:cubicBezTo>
                  <a:lnTo>
                    <a:pt x="1874" y="311"/>
                  </a:lnTo>
                  <a:close/>
                  <a:moveTo>
                    <a:pt x="1852" y="766"/>
                  </a:moveTo>
                  <a:cubicBezTo>
                    <a:pt x="1851" y="765"/>
                    <a:pt x="1849" y="763"/>
                    <a:pt x="1847" y="763"/>
                  </a:cubicBezTo>
                  <a:cubicBezTo>
                    <a:pt x="1845" y="763"/>
                    <a:pt x="1843" y="763"/>
                    <a:pt x="1841" y="765"/>
                  </a:cubicBezTo>
                  <a:cubicBezTo>
                    <a:pt x="1785" y="821"/>
                    <a:pt x="1785" y="821"/>
                    <a:pt x="1785" y="821"/>
                  </a:cubicBezTo>
                  <a:cubicBezTo>
                    <a:pt x="1791" y="841"/>
                    <a:pt x="1791" y="841"/>
                    <a:pt x="1791" y="841"/>
                  </a:cubicBezTo>
                  <a:cubicBezTo>
                    <a:pt x="1925" y="919"/>
                    <a:pt x="1925" y="919"/>
                    <a:pt x="1925" y="919"/>
                  </a:cubicBezTo>
                  <a:cubicBezTo>
                    <a:pt x="1930" y="922"/>
                    <a:pt x="1937" y="915"/>
                    <a:pt x="1934" y="909"/>
                  </a:cubicBezTo>
                  <a:lnTo>
                    <a:pt x="1852" y="766"/>
                  </a:lnTo>
                  <a:close/>
                  <a:moveTo>
                    <a:pt x="1260" y="313"/>
                  </a:moveTo>
                  <a:cubicBezTo>
                    <a:pt x="1262" y="313"/>
                    <a:pt x="1264" y="312"/>
                    <a:pt x="1265" y="311"/>
                  </a:cubicBezTo>
                  <a:cubicBezTo>
                    <a:pt x="1326" y="250"/>
                    <a:pt x="1326" y="250"/>
                    <a:pt x="1326" y="250"/>
                  </a:cubicBezTo>
                  <a:cubicBezTo>
                    <a:pt x="1327" y="248"/>
                    <a:pt x="1328" y="246"/>
                    <a:pt x="1328" y="244"/>
                  </a:cubicBezTo>
                  <a:cubicBezTo>
                    <a:pt x="1328" y="243"/>
                    <a:pt x="1327" y="241"/>
                    <a:pt x="1325" y="240"/>
                  </a:cubicBezTo>
                  <a:cubicBezTo>
                    <a:pt x="1193" y="168"/>
                    <a:pt x="1193" y="168"/>
                    <a:pt x="1193" y="168"/>
                  </a:cubicBezTo>
                  <a:cubicBezTo>
                    <a:pt x="1188" y="166"/>
                    <a:pt x="1181" y="173"/>
                    <a:pt x="1184" y="177"/>
                  </a:cubicBezTo>
                  <a:cubicBezTo>
                    <a:pt x="1255" y="310"/>
                    <a:pt x="1255" y="310"/>
                    <a:pt x="1255" y="310"/>
                  </a:cubicBezTo>
                  <a:cubicBezTo>
                    <a:pt x="1256" y="311"/>
                    <a:pt x="1258" y="312"/>
                    <a:pt x="1260" y="313"/>
                  </a:cubicBezTo>
                  <a:close/>
                </a:path>
              </a:pathLst>
            </a:custGeom>
            <a:solidFill>
              <a:schemeClr val="bg1"/>
            </a:solidFill>
            <a:ln>
              <a:noFill/>
            </a:ln>
          </p:spPr>
          <p:txBody>
            <a:bodyPr vert="horz" wrap="square" lIns="62188" tIns="31094" rIns="62188" bIns="31094" numCol="1" anchor="t" anchorCtr="0" compatLnSpc="1">
              <a:prstTxWarp prst="textNoShape">
                <a:avLst/>
              </a:prstTxWarp>
            </a:bodyPr>
            <a:lstStyle/>
            <a:p>
              <a:pPr defTabSz="621883">
                <a:defRPr/>
              </a:pPr>
              <a:endParaRPr lang="en-US" sz="1224" kern="0">
                <a:solidFill>
                  <a:srgbClr val="000000"/>
                </a:solidFill>
              </a:endParaRPr>
            </a:p>
          </p:txBody>
        </p:sp>
        <p:sp>
          <p:nvSpPr>
            <p:cNvPr id="91" name="TextBox 90">
              <a:extLst>
                <a:ext uri="{FF2B5EF4-FFF2-40B4-BE49-F238E27FC236}">
                  <a16:creationId xmlns:a16="http://schemas.microsoft.com/office/drawing/2014/main" id="{A20006EB-B9FD-4C4B-BD76-7266C269538E}"/>
                </a:ext>
              </a:extLst>
            </p:cNvPr>
            <p:cNvSpPr txBox="1"/>
            <p:nvPr/>
          </p:nvSpPr>
          <p:spPr>
            <a:xfrm>
              <a:off x="716279" y="3435990"/>
              <a:ext cx="1635761" cy="369360"/>
            </a:xfrm>
            <a:prstGeom prst="rect">
              <a:avLst/>
            </a:prstGeom>
            <a:noFill/>
            <a:ln>
              <a:noFill/>
            </a:ln>
          </p:spPr>
          <p:txBody>
            <a:bodyPr wrap="square" lIns="62188" tIns="62188" rIns="62188" bIns="62188" rtlCol="0">
              <a:spAutoFit/>
            </a:bodyPr>
            <a:lstStyle/>
            <a:p>
              <a:pPr algn="ctr" defTabSz="621883">
                <a:lnSpc>
                  <a:spcPct val="85000"/>
                </a:lnSpc>
                <a:spcAft>
                  <a:spcPts val="408"/>
                </a:spcAft>
                <a:buSzPct val="70000"/>
                <a:defRPr/>
              </a:pPr>
              <a:r>
                <a:rPr lang="en-US" sz="952" b="1" kern="0" dirty="0">
                  <a:solidFill>
                    <a:srgbClr val="000000"/>
                  </a:solidFill>
                </a:rPr>
                <a:t>Green Finance</a:t>
              </a:r>
            </a:p>
          </p:txBody>
        </p:sp>
        <p:sp>
          <p:nvSpPr>
            <p:cNvPr id="92" name="TextBox 91">
              <a:extLst>
                <a:ext uri="{FF2B5EF4-FFF2-40B4-BE49-F238E27FC236}">
                  <a16:creationId xmlns:a16="http://schemas.microsoft.com/office/drawing/2014/main" id="{E52292FC-F716-4E97-945E-5851006142F9}"/>
                </a:ext>
              </a:extLst>
            </p:cNvPr>
            <p:cNvSpPr txBox="1"/>
            <p:nvPr/>
          </p:nvSpPr>
          <p:spPr>
            <a:xfrm>
              <a:off x="2885440" y="2233483"/>
              <a:ext cx="4495800" cy="320040"/>
            </a:xfrm>
            <a:prstGeom prst="rect">
              <a:avLst/>
            </a:prstGeom>
            <a:solidFill>
              <a:srgbClr val="002060"/>
            </a:solidFill>
            <a:ln>
              <a:noFill/>
            </a:ln>
          </p:spPr>
          <p:txBody>
            <a:bodyPr wrap="square" lIns="62188" tIns="0" rIns="62188" bIns="0" rtlCol="0" anchor="ctr" anchorCtr="0">
              <a:noAutofit/>
            </a:bodyPr>
            <a:lstStyle/>
            <a:p>
              <a:pPr algn="ctr" defTabSz="621883">
                <a:buSzPct val="70000"/>
                <a:defRPr/>
              </a:pPr>
              <a:r>
                <a:rPr lang="en-US" sz="1088" b="1" kern="0" dirty="0">
                  <a:solidFill>
                    <a:srgbClr val="FFFFFF"/>
                  </a:solidFill>
                </a:rPr>
                <a:t>4 areas of support</a:t>
              </a:r>
            </a:p>
          </p:txBody>
        </p:sp>
        <p:sp>
          <p:nvSpPr>
            <p:cNvPr id="93" name="TextBox 92">
              <a:extLst>
                <a:ext uri="{FF2B5EF4-FFF2-40B4-BE49-F238E27FC236}">
                  <a16:creationId xmlns:a16="http://schemas.microsoft.com/office/drawing/2014/main" id="{A247107D-B55E-4CE3-86C9-25FCE8482616}"/>
                </a:ext>
              </a:extLst>
            </p:cNvPr>
            <p:cNvSpPr txBox="1"/>
            <p:nvPr/>
          </p:nvSpPr>
          <p:spPr>
            <a:xfrm>
              <a:off x="7682906" y="2233483"/>
              <a:ext cx="3818239" cy="320040"/>
            </a:xfrm>
            <a:prstGeom prst="rect">
              <a:avLst/>
            </a:prstGeom>
            <a:solidFill>
              <a:srgbClr val="002060"/>
            </a:solidFill>
            <a:ln>
              <a:noFill/>
            </a:ln>
          </p:spPr>
          <p:txBody>
            <a:bodyPr wrap="square" lIns="62188" tIns="0" rIns="62188" bIns="0" rtlCol="0" anchor="ctr" anchorCtr="0">
              <a:noAutofit/>
            </a:bodyPr>
            <a:lstStyle/>
            <a:p>
              <a:pPr algn="ctr" defTabSz="621883">
                <a:buSzPct val="70000"/>
                <a:defRPr/>
              </a:pPr>
              <a:r>
                <a:rPr lang="en-US" sz="1088" b="1" kern="0" dirty="0">
                  <a:solidFill>
                    <a:srgbClr val="FFFFFF"/>
                  </a:solidFill>
                </a:rPr>
                <a:t>5 partner countries</a:t>
              </a:r>
            </a:p>
          </p:txBody>
        </p:sp>
        <p:sp>
          <p:nvSpPr>
            <p:cNvPr id="94" name="Oval 93">
              <a:extLst>
                <a:ext uri="{FF2B5EF4-FFF2-40B4-BE49-F238E27FC236}">
                  <a16:creationId xmlns:a16="http://schemas.microsoft.com/office/drawing/2014/main" id="{B9F630F0-CC47-48BE-82DF-D8E201FCC427}"/>
                </a:ext>
              </a:extLst>
            </p:cNvPr>
            <p:cNvSpPr>
              <a:spLocks/>
            </p:cNvSpPr>
            <p:nvPr/>
          </p:nvSpPr>
          <p:spPr>
            <a:xfrm>
              <a:off x="10738955" y="3978549"/>
              <a:ext cx="640080" cy="640080"/>
            </a:xfrm>
            <a:prstGeom prst="ellipse">
              <a:avLst/>
            </a:prstGeom>
            <a:blipFill>
              <a:blip r:embed="rId2"/>
              <a:stretch>
                <a:fillRect/>
              </a:stretch>
            </a:blipFill>
            <a:ln w="9525" cap="flat" cmpd="sng" algn="ctr">
              <a:noFill/>
              <a:prstDash val="solid"/>
            </a:ln>
            <a:effectLst/>
          </p:spPr>
          <p:txBody>
            <a:bodyPr rtlCol="0" anchor="t" anchorCtr="0"/>
            <a:lstStyle/>
            <a:p>
              <a:pPr algn="ctr" defTabSz="621883">
                <a:defRPr/>
              </a:pPr>
              <a:endParaRPr lang="en-US" sz="816" kern="0">
                <a:solidFill>
                  <a:srgbClr val="000000"/>
                </a:solidFill>
              </a:endParaRPr>
            </a:p>
          </p:txBody>
        </p:sp>
        <p:sp>
          <p:nvSpPr>
            <p:cNvPr id="95" name="Oval 94">
              <a:extLst>
                <a:ext uri="{FF2B5EF4-FFF2-40B4-BE49-F238E27FC236}">
                  <a16:creationId xmlns:a16="http://schemas.microsoft.com/office/drawing/2014/main" id="{A8FE55DD-C0D5-43DB-943E-CF073E89C076}"/>
                </a:ext>
              </a:extLst>
            </p:cNvPr>
            <p:cNvSpPr/>
            <p:nvPr/>
          </p:nvSpPr>
          <p:spPr>
            <a:xfrm>
              <a:off x="7770059" y="3992212"/>
              <a:ext cx="640080" cy="640080"/>
            </a:xfrm>
            <a:prstGeom prst="ellipse">
              <a:avLst/>
            </a:prstGeom>
            <a:blipFill>
              <a:blip r:embed="rId3"/>
              <a:stretch>
                <a:fillRect/>
              </a:stretch>
            </a:blipFill>
            <a:ln w="9525" cap="flat" cmpd="sng" algn="ctr">
              <a:noFill/>
              <a:prstDash val="solid"/>
            </a:ln>
            <a:effectLst/>
          </p:spPr>
          <p:txBody>
            <a:bodyPr rtlCol="0" anchor="t" anchorCtr="0"/>
            <a:lstStyle/>
            <a:p>
              <a:pPr algn="ctr" defTabSz="621883">
                <a:defRPr/>
              </a:pPr>
              <a:endParaRPr lang="en-US" sz="816" kern="0">
                <a:solidFill>
                  <a:srgbClr val="000000"/>
                </a:solidFill>
              </a:endParaRPr>
            </a:p>
          </p:txBody>
        </p:sp>
        <p:sp>
          <p:nvSpPr>
            <p:cNvPr id="96" name="Oval 95">
              <a:extLst>
                <a:ext uri="{FF2B5EF4-FFF2-40B4-BE49-F238E27FC236}">
                  <a16:creationId xmlns:a16="http://schemas.microsoft.com/office/drawing/2014/main" id="{2F0AA28A-13D1-4846-885C-F2114FF0CC61}"/>
                </a:ext>
              </a:extLst>
            </p:cNvPr>
            <p:cNvSpPr/>
            <p:nvPr/>
          </p:nvSpPr>
          <p:spPr>
            <a:xfrm>
              <a:off x="10060874" y="2733751"/>
              <a:ext cx="640080" cy="640080"/>
            </a:xfrm>
            <a:prstGeom prst="ellipse">
              <a:avLst/>
            </a:prstGeom>
            <a:blipFill>
              <a:blip r:embed="rId4"/>
              <a:stretch>
                <a:fillRect/>
              </a:stretch>
            </a:blipFill>
            <a:ln w="9525" cap="flat" cmpd="sng" algn="ctr">
              <a:noFill/>
              <a:prstDash val="solid"/>
            </a:ln>
            <a:effectLst/>
          </p:spPr>
          <p:txBody>
            <a:bodyPr rtlCol="0" anchor="t" anchorCtr="0"/>
            <a:lstStyle/>
            <a:p>
              <a:pPr algn="ctr" defTabSz="621883">
                <a:defRPr/>
              </a:pPr>
              <a:endParaRPr lang="en-US" sz="816" kern="0">
                <a:solidFill>
                  <a:srgbClr val="000000"/>
                </a:solidFill>
              </a:endParaRPr>
            </a:p>
          </p:txBody>
        </p:sp>
        <p:sp>
          <p:nvSpPr>
            <p:cNvPr id="97" name="Oval 96">
              <a:extLst>
                <a:ext uri="{FF2B5EF4-FFF2-40B4-BE49-F238E27FC236}">
                  <a16:creationId xmlns:a16="http://schemas.microsoft.com/office/drawing/2014/main" id="{4F49A4E5-0B52-44BC-978F-D9646061E9C0}"/>
                </a:ext>
              </a:extLst>
            </p:cNvPr>
            <p:cNvSpPr/>
            <p:nvPr/>
          </p:nvSpPr>
          <p:spPr>
            <a:xfrm>
              <a:off x="9268659" y="3992167"/>
              <a:ext cx="640080" cy="640080"/>
            </a:xfrm>
            <a:prstGeom prst="ellipse">
              <a:avLst/>
            </a:prstGeom>
            <a:blipFill>
              <a:blip r:embed="rId5"/>
              <a:stretch>
                <a:fillRect/>
              </a:stretch>
            </a:blipFill>
            <a:ln w="9525" cap="flat" cmpd="sng" algn="ctr">
              <a:noFill/>
              <a:prstDash val="solid"/>
            </a:ln>
            <a:effectLst/>
          </p:spPr>
          <p:txBody>
            <a:bodyPr rtlCol="0" anchor="t" anchorCtr="0"/>
            <a:lstStyle/>
            <a:p>
              <a:pPr algn="ctr" defTabSz="621883">
                <a:defRPr/>
              </a:pPr>
              <a:endParaRPr lang="en-US" sz="816" kern="0">
                <a:solidFill>
                  <a:srgbClr val="000000"/>
                </a:solidFill>
              </a:endParaRPr>
            </a:p>
          </p:txBody>
        </p:sp>
        <p:sp>
          <p:nvSpPr>
            <p:cNvPr id="98" name="Oval 97">
              <a:extLst>
                <a:ext uri="{FF2B5EF4-FFF2-40B4-BE49-F238E27FC236}">
                  <a16:creationId xmlns:a16="http://schemas.microsoft.com/office/drawing/2014/main" id="{E71107B6-C9FF-40D0-AF42-06361DFA48B0}"/>
                </a:ext>
              </a:extLst>
            </p:cNvPr>
            <p:cNvSpPr/>
            <p:nvPr/>
          </p:nvSpPr>
          <p:spPr>
            <a:xfrm>
              <a:off x="8441657" y="2726024"/>
              <a:ext cx="640080" cy="640080"/>
            </a:xfrm>
            <a:prstGeom prst="ellipse">
              <a:avLst/>
            </a:prstGeom>
            <a:blipFill>
              <a:blip r:embed="rId6"/>
              <a:stretch>
                <a:fillRect/>
              </a:stretch>
            </a:blipFill>
            <a:ln w="9525" cap="flat" cmpd="sng" algn="ctr">
              <a:noFill/>
              <a:prstDash val="solid"/>
            </a:ln>
            <a:effectLst/>
          </p:spPr>
          <p:txBody>
            <a:bodyPr rtlCol="0" anchor="t" anchorCtr="0"/>
            <a:lstStyle/>
            <a:p>
              <a:pPr algn="ctr" defTabSz="621883">
                <a:defRPr/>
              </a:pPr>
              <a:endParaRPr lang="en-US" sz="816" kern="0">
                <a:solidFill>
                  <a:srgbClr val="000000"/>
                </a:solidFill>
              </a:endParaRPr>
            </a:p>
          </p:txBody>
        </p:sp>
        <p:sp>
          <p:nvSpPr>
            <p:cNvPr id="99" name="TextBox 98">
              <a:extLst>
                <a:ext uri="{FF2B5EF4-FFF2-40B4-BE49-F238E27FC236}">
                  <a16:creationId xmlns:a16="http://schemas.microsoft.com/office/drawing/2014/main" id="{6F28CCC7-B702-4663-B082-FCAD048FF790}"/>
                </a:ext>
              </a:extLst>
            </p:cNvPr>
            <p:cNvSpPr txBox="1"/>
            <p:nvPr/>
          </p:nvSpPr>
          <p:spPr>
            <a:xfrm>
              <a:off x="7943818" y="3358376"/>
              <a:ext cx="1635761" cy="369360"/>
            </a:xfrm>
            <a:prstGeom prst="rect">
              <a:avLst/>
            </a:prstGeom>
            <a:noFill/>
            <a:ln>
              <a:noFill/>
            </a:ln>
          </p:spPr>
          <p:txBody>
            <a:bodyPr wrap="square" lIns="62188" tIns="62188" rIns="62188" bIns="62188" rtlCol="0">
              <a:spAutoFit/>
            </a:bodyPr>
            <a:lstStyle/>
            <a:p>
              <a:pPr algn="ctr" defTabSz="621883">
                <a:lnSpc>
                  <a:spcPct val="85000"/>
                </a:lnSpc>
                <a:spcAft>
                  <a:spcPts val="408"/>
                </a:spcAft>
                <a:buSzPct val="70000"/>
                <a:defRPr/>
              </a:pPr>
              <a:r>
                <a:rPr lang="en-US" sz="952" b="1" kern="0">
                  <a:solidFill>
                    <a:srgbClr val="000000"/>
                  </a:solidFill>
                </a:rPr>
                <a:t>Malaysia</a:t>
              </a:r>
            </a:p>
          </p:txBody>
        </p:sp>
        <p:sp>
          <p:nvSpPr>
            <p:cNvPr id="100" name="TextBox 99">
              <a:extLst>
                <a:ext uri="{FF2B5EF4-FFF2-40B4-BE49-F238E27FC236}">
                  <a16:creationId xmlns:a16="http://schemas.microsoft.com/office/drawing/2014/main" id="{E3689D83-3F09-4876-9250-70379F184BAE}"/>
                </a:ext>
              </a:extLst>
            </p:cNvPr>
            <p:cNvSpPr txBox="1"/>
            <p:nvPr/>
          </p:nvSpPr>
          <p:spPr>
            <a:xfrm>
              <a:off x="3175000" y="3435990"/>
              <a:ext cx="1635761" cy="369360"/>
            </a:xfrm>
            <a:prstGeom prst="rect">
              <a:avLst/>
            </a:prstGeom>
            <a:noFill/>
            <a:ln>
              <a:noFill/>
            </a:ln>
          </p:spPr>
          <p:txBody>
            <a:bodyPr wrap="square" lIns="62188" tIns="62188" rIns="62188" bIns="62188" rtlCol="0">
              <a:spAutoFit/>
            </a:bodyPr>
            <a:lstStyle/>
            <a:p>
              <a:pPr algn="ctr" defTabSz="621883">
                <a:lnSpc>
                  <a:spcPct val="85000"/>
                </a:lnSpc>
                <a:spcAft>
                  <a:spcPts val="408"/>
                </a:spcAft>
                <a:buSzPct val="70000"/>
                <a:defRPr/>
              </a:pPr>
              <a:r>
                <a:rPr lang="en-US" sz="952" b="1" kern="0" dirty="0">
                  <a:solidFill>
                    <a:srgbClr val="000000"/>
                  </a:solidFill>
                </a:rPr>
                <a:t>Policy Support</a:t>
              </a:r>
            </a:p>
          </p:txBody>
        </p:sp>
        <p:sp>
          <p:nvSpPr>
            <p:cNvPr id="101" name="TextBox 100">
              <a:extLst>
                <a:ext uri="{FF2B5EF4-FFF2-40B4-BE49-F238E27FC236}">
                  <a16:creationId xmlns:a16="http://schemas.microsoft.com/office/drawing/2014/main" id="{20765712-582B-4879-A54A-9EEE888866E8}"/>
                </a:ext>
              </a:extLst>
            </p:cNvPr>
            <p:cNvSpPr txBox="1"/>
            <p:nvPr/>
          </p:nvSpPr>
          <p:spPr>
            <a:xfrm>
              <a:off x="5070339" y="3435990"/>
              <a:ext cx="1920241" cy="369360"/>
            </a:xfrm>
            <a:prstGeom prst="rect">
              <a:avLst/>
            </a:prstGeom>
            <a:noFill/>
            <a:ln>
              <a:noFill/>
            </a:ln>
          </p:spPr>
          <p:txBody>
            <a:bodyPr wrap="square" lIns="62188" tIns="62188" rIns="62188" bIns="62188" rtlCol="0">
              <a:spAutoFit/>
            </a:bodyPr>
            <a:lstStyle/>
            <a:p>
              <a:pPr algn="ctr" defTabSz="621883">
                <a:lnSpc>
                  <a:spcPct val="85000"/>
                </a:lnSpc>
                <a:spcAft>
                  <a:spcPts val="408"/>
                </a:spcAft>
                <a:buSzPct val="70000"/>
                <a:defRPr/>
              </a:pPr>
              <a:r>
                <a:rPr lang="en-US" sz="952" b="1" kern="0" dirty="0">
                  <a:solidFill>
                    <a:srgbClr val="000000"/>
                  </a:solidFill>
                </a:rPr>
                <a:t>Capacity Building</a:t>
              </a:r>
            </a:p>
          </p:txBody>
        </p:sp>
        <p:sp>
          <p:nvSpPr>
            <p:cNvPr id="102" name="Freeform 62">
              <a:extLst>
                <a:ext uri="{FF2B5EF4-FFF2-40B4-BE49-F238E27FC236}">
                  <a16:creationId xmlns:a16="http://schemas.microsoft.com/office/drawing/2014/main" id="{18287B7F-96E4-4966-91A6-DF59D7C8D2A3}"/>
                </a:ext>
              </a:extLst>
            </p:cNvPr>
            <p:cNvSpPr>
              <a:spLocks noEditPoints="1"/>
            </p:cNvSpPr>
            <p:nvPr/>
          </p:nvSpPr>
          <p:spPr bwMode="auto">
            <a:xfrm>
              <a:off x="3831489" y="2856938"/>
              <a:ext cx="366327" cy="362799"/>
            </a:xfrm>
            <a:custGeom>
              <a:avLst/>
              <a:gdLst>
                <a:gd name="T0" fmla="*/ 145 w 170"/>
                <a:gd name="T1" fmla="*/ 39 h 168"/>
                <a:gd name="T2" fmla="*/ 166 w 170"/>
                <a:gd name="T3" fmla="*/ 49 h 168"/>
                <a:gd name="T4" fmla="*/ 162 w 170"/>
                <a:gd name="T5" fmla="*/ 64 h 168"/>
                <a:gd name="T6" fmla="*/ 142 w 170"/>
                <a:gd name="T7" fmla="*/ 64 h 168"/>
                <a:gd name="T8" fmla="*/ 141 w 170"/>
                <a:gd name="T9" fmla="*/ 43 h 168"/>
                <a:gd name="T10" fmla="*/ 103 w 170"/>
                <a:gd name="T11" fmla="*/ 134 h 168"/>
                <a:gd name="T12" fmla="*/ 71 w 170"/>
                <a:gd name="T13" fmla="*/ 145 h 168"/>
                <a:gd name="T14" fmla="*/ 65 w 170"/>
                <a:gd name="T15" fmla="*/ 147 h 168"/>
                <a:gd name="T16" fmla="*/ 58 w 170"/>
                <a:gd name="T17" fmla="*/ 141 h 168"/>
                <a:gd name="T18" fmla="*/ 61 w 170"/>
                <a:gd name="T19" fmla="*/ 131 h 168"/>
                <a:gd name="T20" fmla="*/ 71 w 170"/>
                <a:gd name="T21" fmla="*/ 102 h 168"/>
                <a:gd name="T22" fmla="*/ 125 w 170"/>
                <a:gd name="T23" fmla="*/ 47 h 168"/>
                <a:gd name="T24" fmla="*/ 135 w 170"/>
                <a:gd name="T25" fmla="*/ 37 h 168"/>
                <a:gd name="T26" fmla="*/ 152 w 170"/>
                <a:gd name="T27" fmla="*/ 29 h 168"/>
                <a:gd name="T28" fmla="*/ 144 w 170"/>
                <a:gd name="T29" fmla="*/ 0 h 168"/>
                <a:gd name="T30" fmla="*/ 0 w 170"/>
                <a:gd name="T31" fmla="*/ 8 h 168"/>
                <a:gd name="T32" fmla="*/ 8 w 170"/>
                <a:gd name="T33" fmla="*/ 168 h 168"/>
                <a:gd name="T34" fmla="*/ 152 w 170"/>
                <a:gd name="T35" fmla="*/ 160 h 168"/>
                <a:gd name="T36" fmla="*/ 117 w 170"/>
                <a:gd name="T37" fmla="*/ 121 h 168"/>
                <a:gd name="T38" fmla="*/ 125 w 170"/>
                <a:gd name="T39" fmla="*/ 59 h 168"/>
                <a:gd name="T40" fmla="*/ 78 w 170"/>
                <a:gd name="T41" fmla="*/ 106 h 168"/>
                <a:gd name="T42" fmla="*/ 94 w 170"/>
                <a:gd name="T43" fmla="*/ 121 h 168"/>
                <a:gd name="T44" fmla="*/ 111 w 170"/>
                <a:gd name="T45" fmla="*/ 115 h 168"/>
                <a:gd name="T46" fmla="*/ 136 w 170"/>
                <a:gd name="T47" fmla="*/ 69 h 168"/>
                <a:gd name="T48" fmla="*/ 79 w 170"/>
                <a:gd name="T49" fmla="*/ 117 h 168"/>
                <a:gd name="T50" fmla="*/ 75 w 170"/>
                <a:gd name="T51" fmla="*/ 113 h 168"/>
                <a:gd name="T52" fmla="*/ 73 w 170"/>
                <a:gd name="T53" fmla="*/ 117 h 168"/>
                <a:gd name="T54" fmla="*/ 68 w 170"/>
                <a:gd name="T55" fmla="*/ 137 h 168"/>
                <a:gd name="T56" fmla="*/ 69 w 170"/>
                <a:gd name="T57" fmla="*/ 138 h 168"/>
                <a:gd name="T58" fmla="*/ 88 w 170"/>
                <a:gd name="T59" fmla="*/ 132 h 168"/>
                <a:gd name="T60" fmla="*/ 92 w 170"/>
                <a:gd name="T61" fmla="*/ 131 h 168"/>
                <a:gd name="T62" fmla="*/ 89 w 170"/>
                <a:gd name="T63" fmla="*/ 12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8">
                  <a:moveTo>
                    <a:pt x="141" y="43"/>
                  </a:moveTo>
                  <a:cubicBezTo>
                    <a:pt x="145" y="39"/>
                    <a:pt x="145" y="39"/>
                    <a:pt x="145" y="39"/>
                  </a:cubicBezTo>
                  <a:cubicBezTo>
                    <a:pt x="148" y="36"/>
                    <a:pt x="153" y="36"/>
                    <a:pt x="157" y="39"/>
                  </a:cubicBezTo>
                  <a:cubicBezTo>
                    <a:pt x="166" y="49"/>
                    <a:pt x="166" y="49"/>
                    <a:pt x="166" y="49"/>
                  </a:cubicBezTo>
                  <a:cubicBezTo>
                    <a:pt x="170" y="52"/>
                    <a:pt x="170" y="57"/>
                    <a:pt x="166" y="60"/>
                  </a:cubicBezTo>
                  <a:cubicBezTo>
                    <a:pt x="162" y="64"/>
                    <a:pt x="162" y="64"/>
                    <a:pt x="162" y="64"/>
                  </a:cubicBezTo>
                  <a:cubicBezTo>
                    <a:pt x="152" y="74"/>
                    <a:pt x="152" y="74"/>
                    <a:pt x="152" y="74"/>
                  </a:cubicBezTo>
                  <a:cubicBezTo>
                    <a:pt x="142" y="64"/>
                    <a:pt x="142" y="64"/>
                    <a:pt x="142" y="64"/>
                  </a:cubicBezTo>
                  <a:cubicBezTo>
                    <a:pt x="131" y="53"/>
                    <a:pt x="131" y="53"/>
                    <a:pt x="131" y="53"/>
                  </a:cubicBezTo>
                  <a:lnTo>
                    <a:pt x="141" y="43"/>
                  </a:lnTo>
                  <a:close/>
                  <a:moveTo>
                    <a:pt x="117" y="121"/>
                  </a:moveTo>
                  <a:cubicBezTo>
                    <a:pt x="111" y="127"/>
                    <a:pt x="105" y="133"/>
                    <a:pt x="103" y="134"/>
                  </a:cubicBezTo>
                  <a:cubicBezTo>
                    <a:pt x="102" y="135"/>
                    <a:pt x="94" y="138"/>
                    <a:pt x="86" y="141"/>
                  </a:cubicBezTo>
                  <a:cubicBezTo>
                    <a:pt x="71" y="145"/>
                    <a:pt x="71" y="145"/>
                    <a:pt x="71" y="145"/>
                  </a:cubicBezTo>
                  <a:cubicBezTo>
                    <a:pt x="71" y="145"/>
                    <a:pt x="71" y="145"/>
                    <a:pt x="71" y="145"/>
                  </a:cubicBezTo>
                  <a:cubicBezTo>
                    <a:pt x="69" y="146"/>
                    <a:pt x="67" y="147"/>
                    <a:pt x="65" y="147"/>
                  </a:cubicBezTo>
                  <a:cubicBezTo>
                    <a:pt x="62" y="148"/>
                    <a:pt x="60" y="148"/>
                    <a:pt x="59" y="146"/>
                  </a:cubicBezTo>
                  <a:cubicBezTo>
                    <a:pt x="58" y="145"/>
                    <a:pt x="57" y="143"/>
                    <a:pt x="58" y="141"/>
                  </a:cubicBezTo>
                  <a:cubicBezTo>
                    <a:pt x="60" y="136"/>
                    <a:pt x="61" y="131"/>
                    <a:pt x="61" y="131"/>
                  </a:cubicBezTo>
                  <a:cubicBezTo>
                    <a:pt x="61" y="131"/>
                    <a:pt x="61" y="131"/>
                    <a:pt x="61" y="131"/>
                  </a:cubicBezTo>
                  <a:cubicBezTo>
                    <a:pt x="64" y="119"/>
                    <a:pt x="64" y="119"/>
                    <a:pt x="64" y="119"/>
                  </a:cubicBezTo>
                  <a:cubicBezTo>
                    <a:pt x="67" y="111"/>
                    <a:pt x="70" y="103"/>
                    <a:pt x="71" y="102"/>
                  </a:cubicBezTo>
                  <a:cubicBezTo>
                    <a:pt x="72" y="101"/>
                    <a:pt x="78" y="95"/>
                    <a:pt x="84" y="88"/>
                  </a:cubicBezTo>
                  <a:cubicBezTo>
                    <a:pt x="125" y="47"/>
                    <a:pt x="125" y="47"/>
                    <a:pt x="125" y="47"/>
                  </a:cubicBezTo>
                  <a:cubicBezTo>
                    <a:pt x="125" y="47"/>
                    <a:pt x="125" y="47"/>
                    <a:pt x="125" y="47"/>
                  </a:cubicBezTo>
                  <a:cubicBezTo>
                    <a:pt x="128" y="45"/>
                    <a:pt x="132" y="41"/>
                    <a:pt x="135" y="37"/>
                  </a:cubicBezTo>
                  <a:cubicBezTo>
                    <a:pt x="140" y="33"/>
                    <a:pt x="140" y="33"/>
                    <a:pt x="140" y="33"/>
                  </a:cubicBezTo>
                  <a:cubicBezTo>
                    <a:pt x="143" y="30"/>
                    <a:pt x="148" y="28"/>
                    <a:pt x="152" y="29"/>
                  </a:cubicBezTo>
                  <a:cubicBezTo>
                    <a:pt x="152" y="8"/>
                    <a:pt x="152" y="8"/>
                    <a:pt x="152" y="8"/>
                  </a:cubicBezTo>
                  <a:cubicBezTo>
                    <a:pt x="152" y="3"/>
                    <a:pt x="148" y="0"/>
                    <a:pt x="144" y="0"/>
                  </a:cubicBezTo>
                  <a:cubicBezTo>
                    <a:pt x="8" y="0"/>
                    <a:pt x="8" y="0"/>
                    <a:pt x="8" y="0"/>
                  </a:cubicBezTo>
                  <a:cubicBezTo>
                    <a:pt x="4" y="0"/>
                    <a:pt x="0" y="3"/>
                    <a:pt x="0" y="8"/>
                  </a:cubicBezTo>
                  <a:cubicBezTo>
                    <a:pt x="0" y="160"/>
                    <a:pt x="0" y="160"/>
                    <a:pt x="0" y="160"/>
                  </a:cubicBezTo>
                  <a:cubicBezTo>
                    <a:pt x="0" y="164"/>
                    <a:pt x="4" y="168"/>
                    <a:pt x="8" y="168"/>
                  </a:cubicBezTo>
                  <a:cubicBezTo>
                    <a:pt x="144" y="168"/>
                    <a:pt x="144" y="168"/>
                    <a:pt x="144" y="168"/>
                  </a:cubicBezTo>
                  <a:cubicBezTo>
                    <a:pt x="148" y="168"/>
                    <a:pt x="152" y="164"/>
                    <a:pt x="152" y="160"/>
                  </a:cubicBezTo>
                  <a:cubicBezTo>
                    <a:pt x="152" y="86"/>
                    <a:pt x="152" y="86"/>
                    <a:pt x="152" y="86"/>
                  </a:cubicBezTo>
                  <a:lnTo>
                    <a:pt x="117" y="121"/>
                  </a:lnTo>
                  <a:close/>
                  <a:moveTo>
                    <a:pt x="136" y="69"/>
                  </a:moveTo>
                  <a:cubicBezTo>
                    <a:pt x="132" y="65"/>
                    <a:pt x="128" y="61"/>
                    <a:pt x="125" y="59"/>
                  </a:cubicBezTo>
                  <a:cubicBezTo>
                    <a:pt x="90" y="94"/>
                    <a:pt x="90" y="94"/>
                    <a:pt x="90" y="94"/>
                  </a:cubicBezTo>
                  <a:cubicBezTo>
                    <a:pt x="78" y="106"/>
                    <a:pt x="78" y="106"/>
                    <a:pt x="78" y="106"/>
                  </a:cubicBezTo>
                  <a:cubicBezTo>
                    <a:pt x="80" y="107"/>
                    <a:pt x="82" y="109"/>
                    <a:pt x="84" y="111"/>
                  </a:cubicBezTo>
                  <a:cubicBezTo>
                    <a:pt x="94" y="121"/>
                    <a:pt x="94" y="121"/>
                    <a:pt x="94" y="121"/>
                  </a:cubicBezTo>
                  <a:cubicBezTo>
                    <a:pt x="96" y="123"/>
                    <a:pt x="98" y="125"/>
                    <a:pt x="100" y="127"/>
                  </a:cubicBezTo>
                  <a:cubicBezTo>
                    <a:pt x="111" y="115"/>
                    <a:pt x="111" y="115"/>
                    <a:pt x="111" y="115"/>
                  </a:cubicBezTo>
                  <a:cubicBezTo>
                    <a:pt x="147" y="80"/>
                    <a:pt x="147" y="80"/>
                    <a:pt x="147" y="80"/>
                  </a:cubicBezTo>
                  <a:cubicBezTo>
                    <a:pt x="144" y="77"/>
                    <a:pt x="140" y="73"/>
                    <a:pt x="136" y="69"/>
                  </a:cubicBezTo>
                  <a:close/>
                  <a:moveTo>
                    <a:pt x="89" y="127"/>
                  </a:moveTo>
                  <a:cubicBezTo>
                    <a:pt x="79" y="117"/>
                    <a:pt x="79" y="117"/>
                    <a:pt x="79" y="117"/>
                  </a:cubicBezTo>
                  <a:cubicBezTo>
                    <a:pt x="77" y="115"/>
                    <a:pt x="76" y="114"/>
                    <a:pt x="75" y="113"/>
                  </a:cubicBezTo>
                  <a:cubicBezTo>
                    <a:pt x="75" y="113"/>
                    <a:pt x="75" y="113"/>
                    <a:pt x="75" y="113"/>
                  </a:cubicBezTo>
                  <a:cubicBezTo>
                    <a:pt x="74" y="114"/>
                    <a:pt x="74" y="115"/>
                    <a:pt x="73" y="117"/>
                  </a:cubicBezTo>
                  <a:cubicBezTo>
                    <a:pt x="73" y="117"/>
                    <a:pt x="73" y="117"/>
                    <a:pt x="73" y="117"/>
                  </a:cubicBezTo>
                  <a:cubicBezTo>
                    <a:pt x="73" y="119"/>
                    <a:pt x="72" y="120"/>
                    <a:pt x="72" y="122"/>
                  </a:cubicBezTo>
                  <a:cubicBezTo>
                    <a:pt x="68" y="137"/>
                    <a:pt x="68" y="137"/>
                    <a:pt x="68" y="137"/>
                  </a:cubicBezTo>
                  <a:cubicBezTo>
                    <a:pt x="68" y="137"/>
                    <a:pt x="68" y="137"/>
                    <a:pt x="68" y="137"/>
                  </a:cubicBezTo>
                  <a:cubicBezTo>
                    <a:pt x="69" y="138"/>
                    <a:pt x="69" y="138"/>
                    <a:pt x="69" y="138"/>
                  </a:cubicBezTo>
                  <a:cubicBezTo>
                    <a:pt x="84" y="133"/>
                    <a:pt x="84" y="133"/>
                    <a:pt x="84" y="133"/>
                  </a:cubicBezTo>
                  <a:cubicBezTo>
                    <a:pt x="85" y="133"/>
                    <a:pt x="87" y="132"/>
                    <a:pt x="88" y="132"/>
                  </a:cubicBezTo>
                  <a:cubicBezTo>
                    <a:pt x="89" y="132"/>
                    <a:pt x="89" y="132"/>
                    <a:pt x="89" y="132"/>
                  </a:cubicBezTo>
                  <a:cubicBezTo>
                    <a:pt x="90" y="131"/>
                    <a:pt x="91" y="131"/>
                    <a:pt x="92" y="131"/>
                  </a:cubicBezTo>
                  <a:cubicBezTo>
                    <a:pt x="92" y="131"/>
                    <a:pt x="92" y="131"/>
                    <a:pt x="92" y="131"/>
                  </a:cubicBezTo>
                  <a:cubicBezTo>
                    <a:pt x="91" y="129"/>
                    <a:pt x="90" y="128"/>
                    <a:pt x="89" y="127"/>
                  </a:cubicBezTo>
                  <a:close/>
                </a:path>
              </a:pathLst>
            </a:custGeom>
            <a:solidFill>
              <a:schemeClr val="bg1"/>
            </a:solidFill>
            <a:ln w="9525">
              <a:noFill/>
              <a:round/>
              <a:headEnd/>
              <a:tailEnd/>
            </a:ln>
          </p:spPr>
          <p:txBody>
            <a:bodyPr vert="horz" wrap="square" lIns="62188" tIns="31094" rIns="62188" bIns="31094" numCol="1" anchor="t" anchorCtr="0" compatLnSpc="1">
              <a:prstTxWarp prst="textNoShape">
                <a:avLst/>
              </a:prstTxWarp>
            </a:bodyPr>
            <a:lstStyle/>
            <a:p>
              <a:pPr defTabSz="621883">
                <a:defRPr/>
              </a:pPr>
              <a:endParaRPr lang="en-US" sz="1224" kern="0">
                <a:solidFill>
                  <a:srgbClr val="000000"/>
                </a:solidFill>
              </a:endParaRPr>
            </a:p>
          </p:txBody>
        </p:sp>
        <p:sp>
          <p:nvSpPr>
            <p:cNvPr id="103" name="Freeform 139">
              <a:extLst>
                <a:ext uri="{FF2B5EF4-FFF2-40B4-BE49-F238E27FC236}">
                  <a16:creationId xmlns:a16="http://schemas.microsoft.com/office/drawing/2014/main" id="{FFDCFDD0-5CF1-40FC-A282-06DA701BE744}"/>
                </a:ext>
              </a:extLst>
            </p:cNvPr>
            <p:cNvSpPr>
              <a:spLocks noEditPoints="1"/>
            </p:cNvSpPr>
            <p:nvPr/>
          </p:nvSpPr>
          <p:spPr bwMode="auto">
            <a:xfrm>
              <a:off x="3796767" y="4043724"/>
              <a:ext cx="392226" cy="368029"/>
            </a:xfrm>
            <a:custGeom>
              <a:avLst/>
              <a:gdLst>
                <a:gd name="T0" fmla="*/ 144 w 159"/>
                <a:gd name="T1" fmla="*/ 75 h 156"/>
                <a:gd name="T2" fmla="*/ 112 w 159"/>
                <a:gd name="T3" fmla="*/ 88 h 156"/>
                <a:gd name="T4" fmla="*/ 81 w 159"/>
                <a:gd name="T5" fmla="*/ 75 h 156"/>
                <a:gd name="T6" fmla="*/ 81 w 159"/>
                <a:gd name="T7" fmla="*/ 13 h 156"/>
                <a:gd name="T8" fmla="*/ 112 w 159"/>
                <a:gd name="T9" fmla="*/ 0 h 156"/>
                <a:gd name="T10" fmla="*/ 126 w 159"/>
                <a:gd name="T11" fmla="*/ 2 h 156"/>
                <a:gd name="T12" fmla="*/ 106 w 159"/>
                <a:gd name="T13" fmla="*/ 22 h 156"/>
                <a:gd name="T14" fmla="*/ 103 w 159"/>
                <a:gd name="T15" fmla="*/ 27 h 156"/>
                <a:gd name="T16" fmla="*/ 106 w 159"/>
                <a:gd name="T17" fmla="*/ 33 h 156"/>
                <a:gd name="T18" fmla="*/ 123 w 159"/>
                <a:gd name="T19" fmla="*/ 50 h 156"/>
                <a:gd name="T20" fmla="*/ 128 w 159"/>
                <a:gd name="T21" fmla="*/ 52 h 156"/>
                <a:gd name="T22" fmla="*/ 134 w 159"/>
                <a:gd name="T23" fmla="*/ 50 h 156"/>
                <a:gd name="T24" fmla="*/ 154 w 159"/>
                <a:gd name="T25" fmla="*/ 30 h 156"/>
                <a:gd name="T26" fmla="*/ 144 w 159"/>
                <a:gd name="T27" fmla="*/ 75 h 156"/>
                <a:gd name="T28" fmla="*/ 76 w 159"/>
                <a:gd name="T29" fmla="*/ 80 h 156"/>
                <a:gd name="T30" fmla="*/ 65 w 159"/>
                <a:gd name="T31" fmla="*/ 66 h 156"/>
                <a:gd name="T32" fmla="*/ 9 w 159"/>
                <a:gd name="T33" fmla="*/ 122 h 156"/>
                <a:gd name="T34" fmla="*/ 0 w 159"/>
                <a:gd name="T35" fmla="*/ 139 h 156"/>
                <a:gd name="T36" fmla="*/ 4 w 159"/>
                <a:gd name="T37" fmla="*/ 152 h 156"/>
                <a:gd name="T38" fmla="*/ 14 w 159"/>
                <a:gd name="T39" fmla="*/ 156 h 156"/>
                <a:gd name="T40" fmla="*/ 33 w 159"/>
                <a:gd name="T41" fmla="*/ 147 h 156"/>
                <a:gd name="T42" fmla="*/ 90 w 159"/>
                <a:gd name="T43" fmla="*/ 91 h 156"/>
                <a:gd name="T44" fmla="*/ 76 w 159"/>
                <a:gd name="T45" fmla="*/ 8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 h="156">
                  <a:moveTo>
                    <a:pt x="144" y="75"/>
                  </a:moveTo>
                  <a:cubicBezTo>
                    <a:pt x="135" y="83"/>
                    <a:pt x="124" y="88"/>
                    <a:pt x="112" y="88"/>
                  </a:cubicBezTo>
                  <a:cubicBezTo>
                    <a:pt x="101" y="88"/>
                    <a:pt x="90" y="83"/>
                    <a:pt x="81" y="75"/>
                  </a:cubicBezTo>
                  <a:cubicBezTo>
                    <a:pt x="64" y="58"/>
                    <a:pt x="64" y="30"/>
                    <a:pt x="81" y="13"/>
                  </a:cubicBezTo>
                  <a:cubicBezTo>
                    <a:pt x="90" y="4"/>
                    <a:pt x="101" y="0"/>
                    <a:pt x="112" y="0"/>
                  </a:cubicBezTo>
                  <a:cubicBezTo>
                    <a:pt x="117" y="0"/>
                    <a:pt x="122" y="0"/>
                    <a:pt x="126" y="2"/>
                  </a:cubicBezTo>
                  <a:cubicBezTo>
                    <a:pt x="106" y="22"/>
                    <a:pt x="106" y="22"/>
                    <a:pt x="106" y="22"/>
                  </a:cubicBezTo>
                  <a:cubicBezTo>
                    <a:pt x="104" y="23"/>
                    <a:pt x="103" y="25"/>
                    <a:pt x="103" y="27"/>
                  </a:cubicBezTo>
                  <a:cubicBezTo>
                    <a:pt x="103" y="30"/>
                    <a:pt x="104" y="32"/>
                    <a:pt x="106" y="33"/>
                  </a:cubicBezTo>
                  <a:cubicBezTo>
                    <a:pt x="123" y="50"/>
                    <a:pt x="123" y="50"/>
                    <a:pt x="123" y="50"/>
                  </a:cubicBezTo>
                  <a:cubicBezTo>
                    <a:pt x="124" y="52"/>
                    <a:pt x="126" y="52"/>
                    <a:pt x="128" y="52"/>
                  </a:cubicBezTo>
                  <a:cubicBezTo>
                    <a:pt x="130" y="52"/>
                    <a:pt x="132" y="52"/>
                    <a:pt x="134" y="50"/>
                  </a:cubicBezTo>
                  <a:cubicBezTo>
                    <a:pt x="154" y="30"/>
                    <a:pt x="154" y="30"/>
                    <a:pt x="154" y="30"/>
                  </a:cubicBezTo>
                  <a:cubicBezTo>
                    <a:pt x="159" y="46"/>
                    <a:pt x="156" y="63"/>
                    <a:pt x="144" y="75"/>
                  </a:cubicBezTo>
                  <a:close/>
                  <a:moveTo>
                    <a:pt x="76" y="80"/>
                  </a:moveTo>
                  <a:cubicBezTo>
                    <a:pt x="71" y="76"/>
                    <a:pt x="68" y="71"/>
                    <a:pt x="65" y="66"/>
                  </a:cubicBezTo>
                  <a:cubicBezTo>
                    <a:pt x="9" y="122"/>
                    <a:pt x="9" y="122"/>
                    <a:pt x="9" y="122"/>
                  </a:cubicBezTo>
                  <a:cubicBezTo>
                    <a:pt x="4" y="127"/>
                    <a:pt x="1" y="133"/>
                    <a:pt x="0" y="139"/>
                  </a:cubicBezTo>
                  <a:cubicBezTo>
                    <a:pt x="0" y="144"/>
                    <a:pt x="1" y="149"/>
                    <a:pt x="4" y="152"/>
                  </a:cubicBezTo>
                  <a:cubicBezTo>
                    <a:pt x="7" y="155"/>
                    <a:pt x="12" y="156"/>
                    <a:pt x="14" y="156"/>
                  </a:cubicBezTo>
                  <a:cubicBezTo>
                    <a:pt x="21" y="156"/>
                    <a:pt x="28" y="153"/>
                    <a:pt x="33" y="147"/>
                  </a:cubicBezTo>
                  <a:cubicBezTo>
                    <a:pt x="90" y="91"/>
                    <a:pt x="90" y="91"/>
                    <a:pt x="90" y="91"/>
                  </a:cubicBezTo>
                  <a:cubicBezTo>
                    <a:pt x="85" y="88"/>
                    <a:pt x="80" y="85"/>
                    <a:pt x="76" y="80"/>
                  </a:cubicBezTo>
                  <a:close/>
                </a:path>
              </a:pathLst>
            </a:custGeom>
            <a:solidFill>
              <a:schemeClr val="bg1"/>
            </a:solidFill>
            <a:ln w="9525">
              <a:noFill/>
              <a:round/>
              <a:headEnd/>
              <a:tailEnd/>
            </a:ln>
          </p:spPr>
          <p:txBody>
            <a:bodyPr vert="horz" wrap="square" lIns="62188" tIns="31094" rIns="62188" bIns="31094" numCol="1" anchor="t" anchorCtr="0" compatLnSpc="1">
              <a:prstTxWarp prst="textNoShape">
                <a:avLst/>
              </a:prstTxWarp>
            </a:bodyPr>
            <a:lstStyle/>
            <a:p>
              <a:pPr defTabSz="621883">
                <a:defRPr/>
              </a:pPr>
              <a:endParaRPr lang="en-US" sz="1224" kern="0">
                <a:solidFill>
                  <a:srgbClr val="000000"/>
                </a:solidFill>
              </a:endParaRPr>
            </a:p>
          </p:txBody>
        </p:sp>
        <p:sp>
          <p:nvSpPr>
            <p:cNvPr id="104" name="Freeform 30">
              <a:extLst>
                <a:ext uri="{FF2B5EF4-FFF2-40B4-BE49-F238E27FC236}">
                  <a16:creationId xmlns:a16="http://schemas.microsoft.com/office/drawing/2014/main" id="{7A8D0DF1-37D8-4819-A2DA-583FD5248D65}"/>
                </a:ext>
              </a:extLst>
            </p:cNvPr>
            <p:cNvSpPr>
              <a:spLocks noEditPoints="1"/>
            </p:cNvSpPr>
            <p:nvPr/>
          </p:nvSpPr>
          <p:spPr bwMode="auto">
            <a:xfrm>
              <a:off x="5791200" y="2856566"/>
              <a:ext cx="426720" cy="363542"/>
            </a:xfrm>
            <a:custGeom>
              <a:avLst/>
              <a:gdLst>
                <a:gd name="T0" fmla="*/ 171 w 341"/>
                <a:gd name="T1" fmla="*/ 82 h 237"/>
                <a:gd name="T2" fmla="*/ 210 w 341"/>
                <a:gd name="T3" fmla="*/ 43 h 237"/>
                <a:gd name="T4" fmla="*/ 171 w 341"/>
                <a:gd name="T5" fmla="*/ 4 h 237"/>
                <a:gd name="T6" fmla="*/ 132 w 341"/>
                <a:gd name="T7" fmla="*/ 43 h 237"/>
                <a:gd name="T8" fmla="*/ 171 w 341"/>
                <a:gd name="T9" fmla="*/ 82 h 237"/>
                <a:gd name="T10" fmla="*/ 59 w 341"/>
                <a:gd name="T11" fmla="*/ 55 h 237"/>
                <a:gd name="T12" fmla="*/ 86 w 341"/>
                <a:gd name="T13" fmla="*/ 27 h 237"/>
                <a:gd name="T14" fmla="*/ 59 w 341"/>
                <a:gd name="T15" fmla="*/ 0 h 237"/>
                <a:gd name="T16" fmla="*/ 31 w 341"/>
                <a:gd name="T17" fmla="*/ 27 h 237"/>
                <a:gd name="T18" fmla="*/ 59 w 341"/>
                <a:gd name="T19" fmla="*/ 55 h 237"/>
                <a:gd name="T20" fmla="*/ 283 w 341"/>
                <a:gd name="T21" fmla="*/ 55 h 237"/>
                <a:gd name="T22" fmla="*/ 311 w 341"/>
                <a:gd name="T23" fmla="*/ 27 h 237"/>
                <a:gd name="T24" fmla="*/ 283 w 341"/>
                <a:gd name="T25" fmla="*/ 0 h 237"/>
                <a:gd name="T26" fmla="*/ 255 w 341"/>
                <a:gd name="T27" fmla="*/ 27 h 237"/>
                <a:gd name="T28" fmla="*/ 283 w 341"/>
                <a:gd name="T29" fmla="*/ 55 h 237"/>
                <a:gd name="T30" fmla="*/ 341 w 341"/>
                <a:gd name="T31" fmla="*/ 121 h 237"/>
                <a:gd name="T32" fmla="*/ 330 w 341"/>
                <a:gd name="T33" fmla="*/ 69 h 237"/>
                <a:gd name="T34" fmla="*/ 301 w 341"/>
                <a:gd name="T35" fmla="*/ 62 h 237"/>
                <a:gd name="T36" fmla="*/ 295 w 341"/>
                <a:gd name="T37" fmla="*/ 56 h 237"/>
                <a:gd name="T38" fmla="*/ 287 w 341"/>
                <a:gd name="T39" fmla="*/ 66 h 237"/>
                <a:gd name="T40" fmla="*/ 292 w 341"/>
                <a:gd name="T41" fmla="*/ 117 h 237"/>
                <a:gd name="T42" fmla="*/ 283 w 341"/>
                <a:gd name="T43" fmla="*/ 127 h 237"/>
                <a:gd name="T44" fmla="*/ 275 w 341"/>
                <a:gd name="T45" fmla="*/ 118 h 237"/>
                <a:gd name="T46" fmla="*/ 279 w 341"/>
                <a:gd name="T47" fmla="*/ 66 h 237"/>
                <a:gd name="T48" fmla="*/ 271 w 341"/>
                <a:gd name="T49" fmla="*/ 56 h 237"/>
                <a:gd name="T50" fmla="*/ 265 w 341"/>
                <a:gd name="T51" fmla="*/ 62 h 237"/>
                <a:gd name="T52" fmla="*/ 236 w 341"/>
                <a:gd name="T53" fmla="*/ 69 h 237"/>
                <a:gd name="T54" fmla="*/ 229 w 341"/>
                <a:gd name="T55" fmla="*/ 99 h 237"/>
                <a:gd name="T56" fmla="*/ 197 w 341"/>
                <a:gd name="T57" fmla="*/ 92 h 237"/>
                <a:gd name="T58" fmla="*/ 188 w 341"/>
                <a:gd name="T59" fmla="*/ 84 h 237"/>
                <a:gd name="T60" fmla="*/ 176 w 341"/>
                <a:gd name="T61" fmla="*/ 97 h 237"/>
                <a:gd name="T62" fmla="*/ 183 w 341"/>
                <a:gd name="T63" fmla="*/ 170 h 237"/>
                <a:gd name="T64" fmla="*/ 171 w 341"/>
                <a:gd name="T65" fmla="*/ 183 h 237"/>
                <a:gd name="T66" fmla="*/ 159 w 341"/>
                <a:gd name="T67" fmla="*/ 170 h 237"/>
                <a:gd name="T68" fmla="*/ 166 w 341"/>
                <a:gd name="T69" fmla="*/ 97 h 237"/>
                <a:gd name="T70" fmla="*/ 154 w 341"/>
                <a:gd name="T71" fmla="*/ 84 h 237"/>
                <a:gd name="T72" fmla="*/ 145 w 341"/>
                <a:gd name="T73" fmla="*/ 92 h 237"/>
                <a:gd name="T74" fmla="*/ 112 w 341"/>
                <a:gd name="T75" fmla="*/ 99 h 237"/>
                <a:gd name="T76" fmla="*/ 106 w 341"/>
                <a:gd name="T77" fmla="*/ 69 h 237"/>
                <a:gd name="T78" fmla="*/ 77 w 341"/>
                <a:gd name="T79" fmla="*/ 62 h 237"/>
                <a:gd name="T80" fmla="*/ 71 w 341"/>
                <a:gd name="T81" fmla="*/ 56 h 237"/>
                <a:gd name="T82" fmla="*/ 62 w 341"/>
                <a:gd name="T83" fmla="*/ 66 h 237"/>
                <a:gd name="T84" fmla="*/ 67 w 341"/>
                <a:gd name="T85" fmla="*/ 117 h 237"/>
                <a:gd name="T86" fmla="*/ 59 w 341"/>
                <a:gd name="T87" fmla="*/ 127 h 237"/>
                <a:gd name="T88" fmla="*/ 50 w 341"/>
                <a:gd name="T89" fmla="*/ 118 h 237"/>
                <a:gd name="T90" fmla="*/ 55 w 341"/>
                <a:gd name="T91" fmla="*/ 66 h 237"/>
                <a:gd name="T92" fmla="*/ 46 w 341"/>
                <a:gd name="T93" fmla="*/ 56 h 237"/>
                <a:gd name="T94" fmla="*/ 40 w 341"/>
                <a:gd name="T95" fmla="*/ 62 h 237"/>
                <a:gd name="T96" fmla="*/ 12 w 341"/>
                <a:gd name="T97" fmla="*/ 69 h 237"/>
                <a:gd name="T98" fmla="*/ 0 w 341"/>
                <a:gd name="T99" fmla="*/ 121 h 237"/>
                <a:gd name="T100" fmla="*/ 0 w 341"/>
                <a:gd name="T101" fmla="*/ 121 h 237"/>
                <a:gd name="T102" fmla="*/ 21 w 341"/>
                <a:gd name="T103" fmla="*/ 166 h 237"/>
                <a:gd name="T104" fmla="*/ 91 w 341"/>
                <a:gd name="T105" fmla="*/ 166 h 237"/>
                <a:gd name="T106" fmla="*/ 89 w 341"/>
                <a:gd name="T107" fmla="*/ 175 h 237"/>
                <a:gd name="T108" fmla="*/ 89 w 341"/>
                <a:gd name="T109" fmla="*/ 175 h 237"/>
                <a:gd name="T110" fmla="*/ 118 w 341"/>
                <a:gd name="T111" fmla="*/ 237 h 237"/>
                <a:gd name="T112" fmla="*/ 223 w 341"/>
                <a:gd name="T113" fmla="*/ 237 h 237"/>
                <a:gd name="T114" fmla="*/ 253 w 341"/>
                <a:gd name="T115" fmla="*/ 175 h 237"/>
                <a:gd name="T116" fmla="*/ 251 w 341"/>
                <a:gd name="T117" fmla="*/ 166 h 237"/>
                <a:gd name="T118" fmla="*/ 320 w 341"/>
                <a:gd name="T119" fmla="*/ 166 h 237"/>
                <a:gd name="T120" fmla="*/ 341 w 341"/>
                <a:gd name="T121" fmla="*/ 1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 h="237">
                  <a:moveTo>
                    <a:pt x="171" y="82"/>
                  </a:moveTo>
                  <a:cubicBezTo>
                    <a:pt x="192" y="82"/>
                    <a:pt x="210" y="64"/>
                    <a:pt x="210" y="43"/>
                  </a:cubicBezTo>
                  <a:cubicBezTo>
                    <a:pt x="210" y="22"/>
                    <a:pt x="192" y="4"/>
                    <a:pt x="171" y="4"/>
                  </a:cubicBezTo>
                  <a:cubicBezTo>
                    <a:pt x="149" y="4"/>
                    <a:pt x="132" y="22"/>
                    <a:pt x="132" y="43"/>
                  </a:cubicBezTo>
                  <a:cubicBezTo>
                    <a:pt x="132" y="64"/>
                    <a:pt x="149" y="82"/>
                    <a:pt x="171" y="82"/>
                  </a:cubicBezTo>
                  <a:close/>
                  <a:moveTo>
                    <a:pt x="59" y="55"/>
                  </a:moveTo>
                  <a:cubicBezTo>
                    <a:pt x="74" y="55"/>
                    <a:pt x="86" y="43"/>
                    <a:pt x="86" y="27"/>
                  </a:cubicBezTo>
                  <a:cubicBezTo>
                    <a:pt x="86" y="12"/>
                    <a:pt x="74" y="0"/>
                    <a:pt x="59" y="0"/>
                  </a:cubicBezTo>
                  <a:cubicBezTo>
                    <a:pt x="43" y="0"/>
                    <a:pt x="31" y="12"/>
                    <a:pt x="31" y="27"/>
                  </a:cubicBezTo>
                  <a:cubicBezTo>
                    <a:pt x="31" y="43"/>
                    <a:pt x="43" y="55"/>
                    <a:pt x="59" y="55"/>
                  </a:cubicBezTo>
                  <a:close/>
                  <a:moveTo>
                    <a:pt x="283" y="55"/>
                  </a:moveTo>
                  <a:cubicBezTo>
                    <a:pt x="298" y="55"/>
                    <a:pt x="311" y="43"/>
                    <a:pt x="311" y="27"/>
                  </a:cubicBezTo>
                  <a:cubicBezTo>
                    <a:pt x="311" y="12"/>
                    <a:pt x="298" y="0"/>
                    <a:pt x="283" y="0"/>
                  </a:cubicBezTo>
                  <a:cubicBezTo>
                    <a:pt x="268" y="0"/>
                    <a:pt x="255" y="12"/>
                    <a:pt x="255" y="27"/>
                  </a:cubicBezTo>
                  <a:cubicBezTo>
                    <a:pt x="255" y="43"/>
                    <a:pt x="268" y="55"/>
                    <a:pt x="283" y="55"/>
                  </a:cubicBezTo>
                  <a:close/>
                  <a:moveTo>
                    <a:pt x="341" y="121"/>
                  </a:moveTo>
                  <a:cubicBezTo>
                    <a:pt x="330" y="69"/>
                    <a:pt x="330" y="69"/>
                    <a:pt x="330" y="69"/>
                  </a:cubicBezTo>
                  <a:cubicBezTo>
                    <a:pt x="301" y="62"/>
                    <a:pt x="301" y="62"/>
                    <a:pt x="301" y="62"/>
                  </a:cubicBezTo>
                  <a:cubicBezTo>
                    <a:pt x="295" y="56"/>
                    <a:pt x="295" y="56"/>
                    <a:pt x="295" y="56"/>
                  </a:cubicBezTo>
                  <a:cubicBezTo>
                    <a:pt x="287" y="66"/>
                    <a:pt x="287" y="66"/>
                    <a:pt x="287" y="66"/>
                  </a:cubicBezTo>
                  <a:cubicBezTo>
                    <a:pt x="292" y="117"/>
                    <a:pt x="292" y="117"/>
                    <a:pt x="292" y="117"/>
                  </a:cubicBezTo>
                  <a:cubicBezTo>
                    <a:pt x="283" y="127"/>
                    <a:pt x="283" y="127"/>
                    <a:pt x="283" y="127"/>
                  </a:cubicBezTo>
                  <a:cubicBezTo>
                    <a:pt x="275" y="118"/>
                    <a:pt x="275" y="118"/>
                    <a:pt x="275" y="118"/>
                  </a:cubicBezTo>
                  <a:cubicBezTo>
                    <a:pt x="279" y="66"/>
                    <a:pt x="279" y="66"/>
                    <a:pt x="279" y="66"/>
                  </a:cubicBezTo>
                  <a:cubicBezTo>
                    <a:pt x="271" y="56"/>
                    <a:pt x="271" y="56"/>
                    <a:pt x="271" y="56"/>
                  </a:cubicBezTo>
                  <a:cubicBezTo>
                    <a:pt x="265" y="62"/>
                    <a:pt x="265" y="62"/>
                    <a:pt x="265" y="62"/>
                  </a:cubicBezTo>
                  <a:cubicBezTo>
                    <a:pt x="236" y="69"/>
                    <a:pt x="236" y="69"/>
                    <a:pt x="236" y="69"/>
                  </a:cubicBezTo>
                  <a:cubicBezTo>
                    <a:pt x="229" y="99"/>
                    <a:pt x="229" y="99"/>
                    <a:pt x="229" y="99"/>
                  </a:cubicBezTo>
                  <a:cubicBezTo>
                    <a:pt x="197" y="92"/>
                    <a:pt x="197" y="92"/>
                    <a:pt x="197" y="92"/>
                  </a:cubicBezTo>
                  <a:cubicBezTo>
                    <a:pt x="188" y="84"/>
                    <a:pt x="188" y="84"/>
                    <a:pt x="188" y="84"/>
                  </a:cubicBezTo>
                  <a:cubicBezTo>
                    <a:pt x="176" y="97"/>
                    <a:pt x="176" y="97"/>
                    <a:pt x="176" y="97"/>
                  </a:cubicBezTo>
                  <a:cubicBezTo>
                    <a:pt x="183" y="170"/>
                    <a:pt x="183" y="170"/>
                    <a:pt x="183" y="170"/>
                  </a:cubicBezTo>
                  <a:cubicBezTo>
                    <a:pt x="171" y="183"/>
                    <a:pt x="171" y="183"/>
                    <a:pt x="171" y="183"/>
                  </a:cubicBezTo>
                  <a:cubicBezTo>
                    <a:pt x="159" y="170"/>
                    <a:pt x="159" y="170"/>
                    <a:pt x="159" y="170"/>
                  </a:cubicBezTo>
                  <a:cubicBezTo>
                    <a:pt x="166" y="97"/>
                    <a:pt x="166" y="97"/>
                    <a:pt x="166" y="97"/>
                  </a:cubicBezTo>
                  <a:cubicBezTo>
                    <a:pt x="154" y="84"/>
                    <a:pt x="154" y="84"/>
                    <a:pt x="154" y="84"/>
                  </a:cubicBezTo>
                  <a:cubicBezTo>
                    <a:pt x="145" y="92"/>
                    <a:pt x="145" y="92"/>
                    <a:pt x="145" y="92"/>
                  </a:cubicBezTo>
                  <a:cubicBezTo>
                    <a:pt x="112" y="99"/>
                    <a:pt x="112" y="99"/>
                    <a:pt x="112" y="99"/>
                  </a:cubicBezTo>
                  <a:cubicBezTo>
                    <a:pt x="106" y="69"/>
                    <a:pt x="106" y="69"/>
                    <a:pt x="106" y="69"/>
                  </a:cubicBezTo>
                  <a:cubicBezTo>
                    <a:pt x="77" y="62"/>
                    <a:pt x="77" y="62"/>
                    <a:pt x="77" y="62"/>
                  </a:cubicBezTo>
                  <a:cubicBezTo>
                    <a:pt x="71" y="56"/>
                    <a:pt x="71" y="56"/>
                    <a:pt x="71" y="56"/>
                  </a:cubicBezTo>
                  <a:cubicBezTo>
                    <a:pt x="62" y="66"/>
                    <a:pt x="62" y="66"/>
                    <a:pt x="62" y="66"/>
                  </a:cubicBezTo>
                  <a:cubicBezTo>
                    <a:pt x="67" y="117"/>
                    <a:pt x="67" y="117"/>
                    <a:pt x="67" y="117"/>
                  </a:cubicBezTo>
                  <a:cubicBezTo>
                    <a:pt x="59" y="127"/>
                    <a:pt x="59" y="127"/>
                    <a:pt x="59" y="127"/>
                  </a:cubicBezTo>
                  <a:cubicBezTo>
                    <a:pt x="50" y="118"/>
                    <a:pt x="50" y="118"/>
                    <a:pt x="50" y="118"/>
                  </a:cubicBezTo>
                  <a:cubicBezTo>
                    <a:pt x="55" y="66"/>
                    <a:pt x="55" y="66"/>
                    <a:pt x="55" y="66"/>
                  </a:cubicBezTo>
                  <a:cubicBezTo>
                    <a:pt x="46" y="56"/>
                    <a:pt x="46" y="56"/>
                    <a:pt x="46" y="56"/>
                  </a:cubicBezTo>
                  <a:cubicBezTo>
                    <a:pt x="40" y="62"/>
                    <a:pt x="40" y="62"/>
                    <a:pt x="40" y="62"/>
                  </a:cubicBezTo>
                  <a:cubicBezTo>
                    <a:pt x="12" y="69"/>
                    <a:pt x="12" y="69"/>
                    <a:pt x="12" y="69"/>
                  </a:cubicBezTo>
                  <a:cubicBezTo>
                    <a:pt x="0" y="121"/>
                    <a:pt x="0" y="121"/>
                    <a:pt x="0" y="121"/>
                  </a:cubicBezTo>
                  <a:cubicBezTo>
                    <a:pt x="0" y="121"/>
                    <a:pt x="0" y="121"/>
                    <a:pt x="0" y="121"/>
                  </a:cubicBezTo>
                  <a:cubicBezTo>
                    <a:pt x="21" y="166"/>
                    <a:pt x="21" y="166"/>
                    <a:pt x="21" y="166"/>
                  </a:cubicBezTo>
                  <a:cubicBezTo>
                    <a:pt x="91" y="166"/>
                    <a:pt x="91" y="166"/>
                    <a:pt x="91" y="166"/>
                  </a:cubicBezTo>
                  <a:cubicBezTo>
                    <a:pt x="89" y="175"/>
                    <a:pt x="89" y="175"/>
                    <a:pt x="89" y="175"/>
                  </a:cubicBezTo>
                  <a:cubicBezTo>
                    <a:pt x="89" y="175"/>
                    <a:pt x="89" y="175"/>
                    <a:pt x="89" y="175"/>
                  </a:cubicBezTo>
                  <a:cubicBezTo>
                    <a:pt x="118" y="237"/>
                    <a:pt x="118" y="237"/>
                    <a:pt x="118" y="237"/>
                  </a:cubicBezTo>
                  <a:cubicBezTo>
                    <a:pt x="223" y="237"/>
                    <a:pt x="223" y="237"/>
                    <a:pt x="223" y="237"/>
                  </a:cubicBezTo>
                  <a:cubicBezTo>
                    <a:pt x="253" y="175"/>
                    <a:pt x="253" y="175"/>
                    <a:pt x="253" y="175"/>
                  </a:cubicBezTo>
                  <a:cubicBezTo>
                    <a:pt x="251" y="166"/>
                    <a:pt x="251" y="166"/>
                    <a:pt x="251" y="166"/>
                  </a:cubicBezTo>
                  <a:cubicBezTo>
                    <a:pt x="320" y="166"/>
                    <a:pt x="320" y="166"/>
                    <a:pt x="320" y="166"/>
                  </a:cubicBezTo>
                  <a:lnTo>
                    <a:pt x="341" y="121"/>
                  </a:lnTo>
                  <a:close/>
                </a:path>
              </a:pathLst>
            </a:custGeom>
            <a:solidFill>
              <a:schemeClr val="bg1"/>
            </a:solidFill>
            <a:ln w="9525">
              <a:solidFill>
                <a:schemeClr val="bg1"/>
              </a:solidFill>
              <a:round/>
              <a:headEnd/>
              <a:tailEnd/>
            </a:ln>
          </p:spPr>
          <p:txBody>
            <a:bodyPr vert="horz" wrap="square" lIns="62188" tIns="31094" rIns="62188" bIns="31094" numCol="1" anchor="t" anchorCtr="0" compatLnSpc="1">
              <a:prstTxWarp prst="textNoShape">
                <a:avLst/>
              </a:prstTxWarp>
            </a:bodyPr>
            <a:lstStyle/>
            <a:p>
              <a:pPr defTabSz="621883">
                <a:defRPr/>
              </a:pPr>
              <a:endParaRPr lang="en-US" sz="1224" kern="0">
                <a:solidFill>
                  <a:srgbClr val="000000"/>
                </a:solidFill>
              </a:endParaRPr>
            </a:p>
          </p:txBody>
        </p:sp>
        <p:sp>
          <p:nvSpPr>
            <p:cNvPr id="105" name="Oval 104">
              <a:extLst>
                <a:ext uri="{FF2B5EF4-FFF2-40B4-BE49-F238E27FC236}">
                  <a16:creationId xmlns:a16="http://schemas.microsoft.com/office/drawing/2014/main" id="{9B0B9032-AB2F-4927-A130-EF4ED869E5F9}"/>
                </a:ext>
              </a:extLst>
            </p:cNvPr>
            <p:cNvSpPr/>
            <p:nvPr/>
          </p:nvSpPr>
          <p:spPr>
            <a:xfrm>
              <a:off x="5684520" y="3931965"/>
              <a:ext cx="640080" cy="640080"/>
            </a:xfrm>
            <a:prstGeom prst="ellipse">
              <a:avLst/>
            </a:prstGeom>
            <a:solidFill>
              <a:srgbClr val="0070C0"/>
            </a:solidFill>
            <a:ln w="9525" cap="flat" cmpd="sng" algn="ctr">
              <a:noFill/>
              <a:prstDash val="solid"/>
            </a:ln>
            <a:effectLst/>
          </p:spPr>
          <p:txBody>
            <a:bodyPr rtlCol="0" anchor="t" anchorCtr="0"/>
            <a:lstStyle/>
            <a:p>
              <a:pPr algn="ctr" defTabSz="621883">
                <a:defRPr/>
              </a:pPr>
              <a:endParaRPr lang="en-US" sz="816" kern="0">
                <a:solidFill>
                  <a:srgbClr val="000000"/>
                </a:solidFill>
              </a:endParaRPr>
            </a:p>
          </p:txBody>
        </p:sp>
        <p:sp>
          <p:nvSpPr>
            <p:cNvPr id="106" name="Freeform 26">
              <a:extLst>
                <a:ext uri="{FF2B5EF4-FFF2-40B4-BE49-F238E27FC236}">
                  <a16:creationId xmlns:a16="http://schemas.microsoft.com/office/drawing/2014/main" id="{25ECF1FF-89CC-4BBF-8137-056913539258}"/>
                </a:ext>
              </a:extLst>
            </p:cNvPr>
            <p:cNvSpPr>
              <a:spLocks noEditPoints="1"/>
            </p:cNvSpPr>
            <p:nvPr/>
          </p:nvSpPr>
          <p:spPr bwMode="auto">
            <a:xfrm>
              <a:off x="5802673" y="4114845"/>
              <a:ext cx="403775" cy="323006"/>
            </a:xfrm>
            <a:custGeom>
              <a:avLst/>
              <a:gdLst>
                <a:gd name="T0" fmla="*/ 909 w 909"/>
                <a:gd name="T1" fmla="*/ 850 h 907"/>
                <a:gd name="T2" fmla="*/ 909 w 909"/>
                <a:gd name="T3" fmla="*/ 907 h 907"/>
                <a:gd name="T4" fmla="*/ 0 w 909"/>
                <a:gd name="T5" fmla="*/ 907 h 907"/>
                <a:gd name="T6" fmla="*/ 0 w 909"/>
                <a:gd name="T7" fmla="*/ 0 h 907"/>
                <a:gd name="T8" fmla="*/ 57 w 909"/>
                <a:gd name="T9" fmla="*/ 0 h 907"/>
                <a:gd name="T10" fmla="*/ 57 w 909"/>
                <a:gd name="T11" fmla="*/ 850 h 907"/>
                <a:gd name="T12" fmla="*/ 909 w 909"/>
                <a:gd name="T13" fmla="*/ 850 h 907"/>
                <a:gd name="T14" fmla="*/ 411 w 909"/>
                <a:gd name="T15" fmla="*/ 314 h 907"/>
                <a:gd name="T16" fmla="*/ 645 w 909"/>
                <a:gd name="T17" fmla="*/ 373 h 907"/>
                <a:gd name="T18" fmla="*/ 725 w 909"/>
                <a:gd name="T19" fmla="*/ 239 h 907"/>
                <a:gd name="T20" fmla="*/ 796 w 909"/>
                <a:gd name="T21" fmla="*/ 283 h 907"/>
                <a:gd name="T22" fmla="*/ 801 w 909"/>
                <a:gd name="T23" fmla="*/ 57 h 907"/>
                <a:gd name="T24" fmla="*/ 602 w 909"/>
                <a:gd name="T25" fmla="*/ 165 h 907"/>
                <a:gd name="T26" fmla="*/ 675 w 909"/>
                <a:gd name="T27" fmla="*/ 210 h 907"/>
                <a:gd name="T28" fmla="*/ 616 w 909"/>
                <a:gd name="T29" fmla="*/ 307 h 907"/>
                <a:gd name="T30" fmla="*/ 394 w 909"/>
                <a:gd name="T31" fmla="*/ 253 h 907"/>
                <a:gd name="T32" fmla="*/ 156 w 909"/>
                <a:gd name="T33" fmla="*/ 491 h 907"/>
                <a:gd name="T34" fmla="*/ 196 w 909"/>
                <a:gd name="T35" fmla="*/ 532 h 907"/>
                <a:gd name="T36" fmla="*/ 411 w 909"/>
                <a:gd name="T37" fmla="*/ 314 h 907"/>
                <a:gd name="T38" fmla="*/ 175 w 909"/>
                <a:gd name="T39" fmla="*/ 595 h 907"/>
                <a:gd name="T40" fmla="*/ 175 w 909"/>
                <a:gd name="T41" fmla="*/ 798 h 907"/>
                <a:gd name="T42" fmla="*/ 288 w 909"/>
                <a:gd name="T43" fmla="*/ 798 h 907"/>
                <a:gd name="T44" fmla="*/ 288 w 909"/>
                <a:gd name="T45" fmla="*/ 522 h 907"/>
                <a:gd name="T46" fmla="*/ 196 w 909"/>
                <a:gd name="T47" fmla="*/ 617 h 907"/>
                <a:gd name="T48" fmla="*/ 175 w 909"/>
                <a:gd name="T49" fmla="*/ 595 h 907"/>
                <a:gd name="T50" fmla="*/ 345 w 909"/>
                <a:gd name="T51" fmla="*/ 798 h 907"/>
                <a:gd name="T52" fmla="*/ 460 w 909"/>
                <a:gd name="T53" fmla="*/ 798 h 907"/>
                <a:gd name="T54" fmla="*/ 460 w 909"/>
                <a:gd name="T55" fmla="*/ 390 h 907"/>
                <a:gd name="T56" fmla="*/ 430 w 909"/>
                <a:gd name="T57" fmla="*/ 383 h 907"/>
                <a:gd name="T58" fmla="*/ 345 w 909"/>
                <a:gd name="T59" fmla="*/ 465 h 907"/>
                <a:gd name="T60" fmla="*/ 345 w 909"/>
                <a:gd name="T61" fmla="*/ 798 h 907"/>
                <a:gd name="T62" fmla="*/ 801 w 909"/>
                <a:gd name="T63" fmla="*/ 798 h 907"/>
                <a:gd name="T64" fmla="*/ 801 w 909"/>
                <a:gd name="T65" fmla="*/ 357 h 907"/>
                <a:gd name="T66" fmla="*/ 744 w 909"/>
                <a:gd name="T67" fmla="*/ 321 h 907"/>
                <a:gd name="T68" fmla="*/ 687 w 909"/>
                <a:gd name="T69" fmla="*/ 416 h 907"/>
                <a:gd name="T70" fmla="*/ 687 w 909"/>
                <a:gd name="T71" fmla="*/ 798 h 907"/>
                <a:gd name="T72" fmla="*/ 801 w 909"/>
                <a:gd name="T73" fmla="*/ 798 h 907"/>
                <a:gd name="T74" fmla="*/ 635 w 909"/>
                <a:gd name="T75" fmla="*/ 798 h 907"/>
                <a:gd name="T76" fmla="*/ 635 w 909"/>
                <a:gd name="T77" fmla="*/ 432 h 907"/>
                <a:gd name="T78" fmla="*/ 522 w 909"/>
                <a:gd name="T79" fmla="*/ 404 h 907"/>
                <a:gd name="T80" fmla="*/ 522 w 909"/>
                <a:gd name="T81" fmla="*/ 798 h 907"/>
                <a:gd name="T82" fmla="*/ 635 w 909"/>
                <a:gd name="T83" fmla="*/ 798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9" h="907">
                  <a:moveTo>
                    <a:pt x="909" y="850"/>
                  </a:moveTo>
                  <a:lnTo>
                    <a:pt x="909" y="907"/>
                  </a:lnTo>
                  <a:lnTo>
                    <a:pt x="0" y="907"/>
                  </a:lnTo>
                  <a:lnTo>
                    <a:pt x="0" y="0"/>
                  </a:lnTo>
                  <a:lnTo>
                    <a:pt x="57" y="0"/>
                  </a:lnTo>
                  <a:lnTo>
                    <a:pt x="57" y="850"/>
                  </a:lnTo>
                  <a:lnTo>
                    <a:pt x="909" y="850"/>
                  </a:lnTo>
                  <a:close/>
                  <a:moveTo>
                    <a:pt x="411" y="314"/>
                  </a:moveTo>
                  <a:lnTo>
                    <a:pt x="645" y="373"/>
                  </a:lnTo>
                  <a:lnTo>
                    <a:pt x="725" y="239"/>
                  </a:lnTo>
                  <a:lnTo>
                    <a:pt x="796" y="283"/>
                  </a:lnTo>
                  <a:lnTo>
                    <a:pt x="801" y="57"/>
                  </a:lnTo>
                  <a:lnTo>
                    <a:pt x="602" y="165"/>
                  </a:lnTo>
                  <a:lnTo>
                    <a:pt x="675" y="210"/>
                  </a:lnTo>
                  <a:lnTo>
                    <a:pt x="616" y="307"/>
                  </a:lnTo>
                  <a:lnTo>
                    <a:pt x="394" y="253"/>
                  </a:lnTo>
                  <a:lnTo>
                    <a:pt x="156" y="491"/>
                  </a:lnTo>
                  <a:lnTo>
                    <a:pt x="196" y="532"/>
                  </a:lnTo>
                  <a:lnTo>
                    <a:pt x="411" y="314"/>
                  </a:lnTo>
                  <a:close/>
                  <a:moveTo>
                    <a:pt x="175" y="595"/>
                  </a:moveTo>
                  <a:lnTo>
                    <a:pt x="175" y="798"/>
                  </a:lnTo>
                  <a:lnTo>
                    <a:pt x="288" y="798"/>
                  </a:lnTo>
                  <a:lnTo>
                    <a:pt x="288" y="522"/>
                  </a:lnTo>
                  <a:lnTo>
                    <a:pt x="196" y="617"/>
                  </a:lnTo>
                  <a:lnTo>
                    <a:pt x="175" y="595"/>
                  </a:lnTo>
                  <a:close/>
                  <a:moveTo>
                    <a:pt x="345" y="798"/>
                  </a:moveTo>
                  <a:lnTo>
                    <a:pt x="460" y="798"/>
                  </a:lnTo>
                  <a:lnTo>
                    <a:pt x="460" y="390"/>
                  </a:lnTo>
                  <a:lnTo>
                    <a:pt x="430" y="383"/>
                  </a:lnTo>
                  <a:lnTo>
                    <a:pt x="345" y="465"/>
                  </a:lnTo>
                  <a:lnTo>
                    <a:pt x="345" y="798"/>
                  </a:lnTo>
                  <a:close/>
                  <a:moveTo>
                    <a:pt x="801" y="798"/>
                  </a:moveTo>
                  <a:lnTo>
                    <a:pt x="801" y="357"/>
                  </a:lnTo>
                  <a:lnTo>
                    <a:pt x="744" y="321"/>
                  </a:lnTo>
                  <a:lnTo>
                    <a:pt x="687" y="416"/>
                  </a:lnTo>
                  <a:lnTo>
                    <a:pt x="687" y="798"/>
                  </a:lnTo>
                  <a:lnTo>
                    <a:pt x="801" y="798"/>
                  </a:lnTo>
                  <a:close/>
                  <a:moveTo>
                    <a:pt x="635" y="798"/>
                  </a:moveTo>
                  <a:lnTo>
                    <a:pt x="635" y="432"/>
                  </a:lnTo>
                  <a:lnTo>
                    <a:pt x="522" y="404"/>
                  </a:lnTo>
                  <a:lnTo>
                    <a:pt x="522" y="798"/>
                  </a:lnTo>
                  <a:lnTo>
                    <a:pt x="635" y="798"/>
                  </a:lnTo>
                  <a:close/>
                </a:path>
              </a:pathLst>
            </a:custGeom>
            <a:solidFill>
              <a:schemeClr val="bg1"/>
            </a:solidFill>
            <a:ln w="9525">
              <a:solidFill>
                <a:schemeClr val="bg1"/>
              </a:solidFill>
              <a:round/>
              <a:headEnd/>
              <a:tailEnd/>
            </a:ln>
          </p:spPr>
          <p:txBody>
            <a:bodyPr vert="horz" wrap="square" lIns="62188" tIns="31094" rIns="62188" bIns="31094" numCol="1" anchor="t" anchorCtr="0" compatLnSpc="1">
              <a:prstTxWarp prst="textNoShape">
                <a:avLst/>
              </a:prstTxWarp>
            </a:bodyPr>
            <a:lstStyle/>
            <a:p>
              <a:pPr defTabSz="621883">
                <a:defRPr/>
              </a:pPr>
              <a:endParaRPr lang="en-US" sz="1224" kern="0">
                <a:solidFill>
                  <a:srgbClr val="000000"/>
                </a:solidFill>
              </a:endParaRPr>
            </a:p>
          </p:txBody>
        </p:sp>
      </p:grpSp>
      <p:sp>
        <p:nvSpPr>
          <p:cNvPr id="107" name="Rectangle 106">
            <a:extLst>
              <a:ext uri="{FF2B5EF4-FFF2-40B4-BE49-F238E27FC236}">
                <a16:creationId xmlns:a16="http://schemas.microsoft.com/office/drawing/2014/main" id="{F3C72568-2B9F-4AE3-9C60-C97E167359CE}"/>
              </a:ext>
            </a:extLst>
          </p:cNvPr>
          <p:cNvSpPr/>
          <p:nvPr/>
        </p:nvSpPr>
        <p:spPr>
          <a:xfrm>
            <a:off x="795666" y="2011205"/>
            <a:ext cx="7552665" cy="469103"/>
          </a:xfrm>
          <a:prstGeom prst="rect">
            <a:avLst/>
          </a:prstGeom>
        </p:spPr>
        <p:txBody>
          <a:bodyPr wrap="square">
            <a:spAutoFit/>
          </a:bodyPr>
          <a:lstStyle/>
          <a:p>
            <a:pPr algn="just"/>
            <a:r>
              <a:rPr lang="en-US" sz="1224" b="1" dirty="0">
                <a:latin typeface="Calibri" panose="020F0502020204030204" pitchFamily="34" charset="0"/>
                <a:cs typeface="Calibri" panose="020F0502020204030204" pitchFamily="34" charset="0"/>
              </a:rPr>
              <a:t>The LCEP focuses on two topics – Green Finance and Energy Efficiency, and the Carbon Trust leads in the delivery of the energy efficiency component in five countries: Malaysia, Myanmar, Thailand, the Philippines and Vietnam.</a:t>
            </a:r>
            <a:endParaRPr lang="en-GB" sz="1224" b="1" dirty="0">
              <a:latin typeface="Calibri" panose="020F0502020204030204" pitchFamily="34" charset="0"/>
              <a:cs typeface="Calibri" panose="020F0502020204030204" pitchFamily="34" charset="0"/>
            </a:endParaRPr>
          </a:p>
        </p:txBody>
      </p:sp>
      <p:sp>
        <p:nvSpPr>
          <p:cNvPr id="110" name="Rectangle 109">
            <a:extLst>
              <a:ext uri="{FF2B5EF4-FFF2-40B4-BE49-F238E27FC236}">
                <a16:creationId xmlns:a16="http://schemas.microsoft.com/office/drawing/2014/main" id="{A1482A07-AFC2-473E-B2E9-794FB67089C2}"/>
              </a:ext>
            </a:extLst>
          </p:cNvPr>
          <p:cNvSpPr/>
          <p:nvPr/>
        </p:nvSpPr>
        <p:spPr>
          <a:xfrm>
            <a:off x="0" y="1224058"/>
            <a:ext cx="9143999" cy="6840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r>
              <a:rPr lang="en-GB" sz="1200" dirty="0">
                <a:solidFill>
                  <a:schemeClr val="accent1">
                    <a:lumMod val="50000"/>
                  </a:schemeClr>
                </a:solidFill>
                <a:latin typeface="Calibri" panose="020F0502020204030204" pitchFamily="34" charset="0"/>
                <a:cs typeface="Calibri" panose="020F0502020204030204" pitchFamily="34" charset="0"/>
              </a:rPr>
              <a:t>The ASEAN Low Carbon Energy Programme (LCEP) is a part of the UK Government’s Prosperity Fund, managed by the UK’s Foreign and Commonwealth Office (FCO), and delivered by a consortium comprising of Ernst &amp; Young, Carbon Trust and IMC Worldwide. The LCEP will address constraints in the energy sector that impede South East Asia’s inclusive economic growth, unlocking increased prosperity for the region. </a:t>
            </a:r>
          </a:p>
          <a:p>
            <a:pPr algn="just"/>
            <a:endParaRPr lang="en-GB" sz="1200" dirty="0" err="1"/>
          </a:p>
        </p:txBody>
      </p:sp>
      <p:pic>
        <p:nvPicPr>
          <p:cNvPr id="40" name="Picture 39">
            <a:extLst>
              <a:ext uri="{FF2B5EF4-FFF2-40B4-BE49-F238E27FC236}">
                <a16:creationId xmlns:a16="http://schemas.microsoft.com/office/drawing/2014/main" id="{F91708F6-7A5A-4158-9C73-24BC793418B2}"/>
              </a:ext>
            </a:extLst>
          </p:cNvPr>
          <p:cNvPicPr>
            <a:picLocks noChangeAspect="1"/>
          </p:cNvPicPr>
          <p:nvPr/>
        </p:nvPicPr>
        <p:blipFill>
          <a:blip r:embed="rId7"/>
          <a:stretch>
            <a:fillRect/>
          </a:stretch>
        </p:blipFill>
        <p:spPr>
          <a:xfrm>
            <a:off x="270819" y="361150"/>
            <a:ext cx="811064" cy="499462"/>
          </a:xfrm>
          <a:prstGeom prst="rect">
            <a:avLst/>
          </a:prstGeom>
        </p:spPr>
      </p:pic>
      <p:pic>
        <p:nvPicPr>
          <p:cNvPr id="41" name="Picture 40">
            <a:extLst>
              <a:ext uri="{FF2B5EF4-FFF2-40B4-BE49-F238E27FC236}">
                <a16:creationId xmlns:a16="http://schemas.microsoft.com/office/drawing/2014/main" id="{528337C0-1D76-4311-A8B7-399B99B399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7223" y="162195"/>
            <a:ext cx="2363940" cy="291802"/>
          </a:xfrm>
          <a:prstGeom prst="rect">
            <a:avLst/>
          </a:prstGeom>
        </p:spPr>
      </p:pic>
    </p:spTree>
    <p:extLst>
      <p:ext uri="{BB962C8B-B14F-4D97-AF65-F5344CB8AC3E}">
        <p14:creationId xmlns:p14="http://schemas.microsoft.com/office/powerpoint/2010/main" val="1424276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791194-9816-4263-AF0F-CCB7EB39DFFA}"/>
              </a:ext>
            </a:extLst>
          </p:cNvPr>
          <p:cNvSpPr>
            <a:spLocks noGrp="1"/>
          </p:cNvSpPr>
          <p:nvPr>
            <p:ph idx="17"/>
          </p:nvPr>
        </p:nvSpPr>
        <p:spPr>
          <a:xfrm>
            <a:off x="368298" y="1194903"/>
            <a:ext cx="6643689" cy="3321893"/>
          </a:xfrm>
        </p:spPr>
        <p:txBody>
          <a:bodyPr/>
          <a:lstStyle/>
          <a:p>
            <a:pPr marL="0" indent="0">
              <a:buNone/>
            </a:pPr>
            <a:r>
              <a:rPr lang="en-GB" sz="1400" dirty="0"/>
              <a:t>This Webinar is part of the:</a:t>
            </a:r>
          </a:p>
          <a:p>
            <a:pPr marL="0" indent="0">
              <a:buNone/>
            </a:pPr>
            <a:endParaRPr lang="en-GB" dirty="0"/>
          </a:p>
        </p:txBody>
      </p:sp>
      <p:sp>
        <p:nvSpPr>
          <p:cNvPr id="3" name="Slide Number Placeholder 2">
            <a:extLst>
              <a:ext uri="{FF2B5EF4-FFF2-40B4-BE49-F238E27FC236}">
                <a16:creationId xmlns:a16="http://schemas.microsoft.com/office/drawing/2014/main" id="{D9AB852C-6913-487F-A466-90BA52B829EC}"/>
              </a:ext>
            </a:extLst>
          </p:cNvPr>
          <p:cNvSpPr>
            <a:spLocks noGrp="1"/>
          </p:cNvSpPr>
          <p:nvPr>
            <p:ph type="sldNum" sz="quarter" idx="12"/>
          </p:nvPr>
        </p:nvSpPr>
        <p:spPr/>
        <p:txBody>
          <a:bodyPr/>
          <a:lstStyle/>
          <a:p>
            <a:fld id="{D209C6F7-3311-4A51-91D2-C6AA7AB1F99B}" type="slidenum">
              <a:rPr lang="en-GB" smtClean="0"/>
              <a:pPr/>
              <a:t>3</a:t>
            </a:fld>
            <a:endParaRPr lang="en-GB" dirty="0"/>
          </a:p>
        </p:txBody>
      </p:sp>
      <p:sp>
        <p:nvSpPr>
          <p:cNvPr id="5" name="Footer Placeholder 4">
            <a:extLst>
              <a:ext uri="{FF2B5EF4-FFF2-40B4-BE49-F238E27FC236}">
                <a16:creationId xmlns:a16="http://schemas.microsoft.com/office/drawing/2014/main" id="{ACA94A53-8842-4744-9D99-A24034A45E57}"/>
              </a:ext>
            </a:extLst>
          </p:cNvPr>
          <p:cNvSpPr>
            <a:spLocks noGrp="1"/>
          </p:cNvSpPr>
          <p:nvPr>
            <p:ph type="ftr" sz="quarter" idx="11"/>
          </p:nvPr>
        </p:nvSpPr>
        <p:spPr/>
        <p:txBody>
          <a:bodyPr/>
          <a:lstStyle/>
          <a:p>
            <a:endParaRPr lang="en-GB" dirty="0"/>
          </a:p>
        </p:txBody>
      </p:sp>
      <p:sp>
        <p:nvSpPr>
          <p:cNvPr id="6" name="Title 5">
            <a:extLst>
              <a:ext uri="{FF2B5EF4-FFF2-40B4-BE49-F238E27FC236}">
                <a16:creationId xmlns:a16="http://schemas.microsoft.com/office/drawing/2014/main" id="{4E15EDCA-00BA-4CC8-90CC-1D45E4FD0AFF}"/>
              </a:ext>
            </a:extLst>
          </p:cNvPr>
          <p:cNvSpPr>
            <a:spLocks noGrp="1"/>
          </p:cNvSpPr>
          <p:nvPr>
            <p:ph type="title"/>
          </p:nvPr>
        </p:nvSpPr>
        <p:spPr/>
        <p:txBody>
          <a:bodyPr/>
          <a:lstStyle/>
          <a:p>
            <a:r>
              <a:rPr lang="en-GB" dirty="0"/>
              <a:t>Our work in the F&amp;B sector</a:t>
            </a:r>
          </a:p>
        </p:txBody>
      </p:sp>
      <p:pic>
        <p:nvPicPr>
          <p:cNvPr id="8" name="Picture 7">
            <a:extLst>
              <a:ext uri="{FF2B5EF4-FFF2-40B4-BE49-F238E27FC236}">
                <a16:creationId xmlns:a16="http://schemas.microsoft.com/office/drawing/2014/main" id="{45FA2CF3-FB04-483D-BE65-C93085C5A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257" y="1698006"/>
            <a:ext cx="3667261" cy="665346"/>
          </a:xfrm>
          <a:prstGeom prst="rect">
            <a:avLst/>
          </a:prstGeom>
        </p:spPr>
      </p:pic>
      <p:pic>
        <p:nvPicPr>
          <p:cNvPr id="9" name="Picture 8">
            <a:extLst>
              <a:ext uri="{FF2B5EF4-FFF2-40B4-BE49-F238E27FC236}">
                <a16:creationId xmlns:a16="http://schemas.microsoft.com/office/drawing/2014/main" id="{A10C748E-906A-424A-A1EA-5485BCEACC0A}"/>
              </a:ext>
            </a:extLst>
          </p:cNvPr>
          <p:cNvPicPr>
            <a:picLocks noChangeAspect="1"/>
          </p:cNvPicPr>
          <p:nvPr/>
        </p:nvPicPr>
        <p:blipFill>
          <a:blip r:embed="rId3"/>
          <a:stretch>
            <a:fillRect/>
          </a:stretch>
        </p:blipFill>
        <p:spPr>
          <a:xfrm>
            <a:off x="270819" y="361150"/>
            <a:ext cx="811064" cy="499462"/>
          </a:xfrm>
          <a:prstGeom prst="rect">
            <a:avLst/>
          </a:prstGeom>
        </p:spPr>
      </p:pic>
      <p:pic>
        <p:nvPicPr>
          <p:cNvPr id="10" name="Picture 9">
            <a:extLst>
              <a:ext uri="{FF2B5EF4-FFF2-40B4-BE49-F238E27FC236}">
                <a16:creationId xmlns:a16="http://schemas.microsoft.com/office/drawing/2014/main" id="{AB534609-8973-4218-ABD1-878271860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4893" y="2426653"/>
            <a:ext cx="1844198" cy="227646"/>
          </a:xfrm>
          <a:prstGeom prst="rect">
            <a:avLst/>
          </a:prstGeom>
        </p:spPr>
      </p:pic>
      <p:sp>
        <p:nvSpPr>
          <p:cNvPr id="11" name="Rectangle 10">
            <a:extLst>
              <a:ext uri="{FF2B5EF4-FFF2-40B4-BE49-F238E27FC236}">
                <a16:creationId xmlns:a16="http://schemas.microsoft.com/office/drawing/2014/main" id="{26AD5618-A935-4076-85F4-2E2473F22D63}"/>
              </a:ext>
            </a:extLst>
          </p:cNvPr>
          <p:cNvSpPr/>
          <p:nvPr/>
        </p:nvSpPr>
        <p:spPr>
          <a:xfrm>
            <a:off x="6062232" y="2440760"/>
            <a:ext cx="833883" cy="261610"/>
          </a:xfrm>
          <a:prstGeom prst="rect">
            <a:avLst/>
          </a:prstGeom>
        </p:spPr>
        <p:txBody>
          <a:bodyPr wrap="none">
            <a:spAutoFit/>
          </a:bodyPr>
          <a:lstStyle/>
          <a:p>
            <a:r>
              <a:rPr lang="en-GB" sz="1100" b="1" dirty="0"/>
              <a:t>Funded by:</a:t>
            </a:r>
          </a:p>
        </p:txBody>
      </p:sp>
      <p:sp>
        <p:nvSpPr>
          <p:cNvPr id="12" name="Rectangle 11">
            <a:extLst>
              <a:ext uri="{FF2B5EF4-FFF2-40B4-BE49-F238E27FC236}">
                <a16:creationId xmlns:a16="http://schemas.microsoft.com/office/drawing/2014/main" id="{E80A8E96-BD21-451E-8641-EAB40A735D46}"/>
              </a:ext>
            </a:extLst>
          </p:cNvPr>
          <p:cNvSpPr/>
          <p:nvPr/>
        </p:nvSpPr>
        <p:spPr>
          <a:xfrm>
            <a:off x="368298" y="2902605"/>
            <a:ext cx="8411220" cy="692497"/>
          </a:xfrm>
          <a:prstGeom prst="rect">
            <a:avLst/>
          </a:prstGeom>
          <a:solidFill>
            <a:schemeClr val="bg1">
              <a:lumMod val="95000"/>
            </a:schemeClr>
          </a:solidFill>
        </p:spPr>
        <p:txBody>
          <a:bodyPr wrap="square">
            <a:spAutoFit/>
          </a:bodyPr>
          <a:lstStyle/>
          <a:p>
            <a:pPr algn="just"/>
            <a:r>
              <a:rPr lang="en-US" sz="1300" dirty="0">
                <a:solidFill>
                  <a:schemeClr val="accent1">
                    <a:lumMod val="50000"/>
                  </a:schemeClr>
                </a:solidFill>
                <a:latin typeface="Calibri" panose="020F0502020204030204" pitchFamily="34" charset="0"/>
                <a:ea typeface="Times New Roman" panose="02020603050405020304" pitchFamily="18" charset="0"/>
              </a:rPr>
              <a:t>As part of LCEP, we </a:t>
            </a:r>
            <a:r>
              <a:rPr lang="en-GB" sz="1300" dirty="0">
                <a:solidFill>
                  <a:schemeClr val="accent1">
                    <a:lumMod val="50000"/>
                  </a:schemeClr>
                </a:solidFill>
                <a:latin typeface="Calibri" panose="020F0502020204030204" pitchFamily="34" charset="0"/>
                <a:ea typeface="Times New Roman" panose="02020603050405020304" pitchFamily="18" charset="0"/>
              </a:rPr>
              <a:t>will deliver technical support to companies in the Food &amp; Beverage (F&amp;B) sector in Malaysia, Myanmar, Philippines, Thailand and Vietnam to establish and maintain an Energy Management System (</a:t>
            </a:r>
            <a:r>
              <a:rPr lang="en-GB" sz="1300" dirty="0" err="1">
                <a:solidFill>
                  <a:schemeClr val="accent1">
                    <a:lumMod val="50000"/>
                  </a:schemeClr>
                </a:solidFill>
                <a:latin typeface="Calibri" panose="020F0502020204030204" pitchFamily="34" charset="0"/>
                <a:ea typeface="Times New Roman" panose="02020603050405020304" pitchFamily="18" charset="0"/>
              </a:rPr>
              <a:t>EnMS</a:t>
            </a:r>
            <a:r>
              <a:rPr lang="en-GB" sz="1300" dirty="0">
                <a:solidFill>
                  <a:schemeClr val="accent1">
                    <a:lumMod val="50000"/>
                  </a:schemeClr>
                </a:solidFill>
                <a:latin typeface="Calibri" panose="020F0502020204030204" pitchFamily="34" charset="0"/>
                <a:ea typeface="Times New Roman" panose="02020603050405020304" pitchFamily="18" charset="0"/>
              </a:rPr>
              <a:t>), with a focus on improving energy efficiency and setting more ambitious energy performance targets. </a:t>
            </a:r>
            <a:endParaRPr lang="en-GB" sz="1300" dirty="0">
              <a:solidFill>
                <a:schemeClr val="accent1">
                  <a:lumMod val="50000"/>
                </a:schemeClr>
              </a:solidFill>
            </a:endParaRPr>
          </a:p>
        </p:txBody>
      </p:sp>
    </p:spTree>
    <p:extLst>
      <p:ext uri="{BB962C8B-B14F-4D97-AF65-F5344CB8AC3E}">
        <p14:creationId xmlns:p14="http://schemas.microsoft.com/office/powerpoint/2010/main" val="71600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09C6F7-3311-4A51-91D2-C6AA7AB1F99B}" type="slidenum">
              <a:rPr lang="en-GB" smtClean="0"/>
              <a:pPr/>
              <a:t>4</a:t>
            </a:fld>
            <a:endParaRPr lang="en-GB" dirty="0"/>
          </a:p>
        </p:txBody>
      </p:sp>
      <p:sp>
        <p:nvSpPr>
          <p:cNvPr id="8" name="Title 7"/>
          <p:cNvSpPr>
            <a:spLocks noGrp="1"/>
          </p:cNvSpPr>
          <p:nvPr>
            <p:ph type="title"/>
          </p:nvPr>
        </p:nvSpPr>
        <p:spPr/>
        <p:txBody>
          <a:bodyPr/>
          <a:lstStyle/>
          <a:p>
            <a:r>
              <a:rPr lang="en-GB" dirty="0"/>
              <a:t>Setting the Context: </a:t>
            </a:r>
            <a:br>
              <a:rPr lang="en-GB" dirty="0"/>
            </a:br>
            <a:r>
              <a:rPr lang="en-GB" sz="2000" dirty="0"/>
              <a:t>Myanmar’s F&amp;B Sector  </a:t>
            </a:r>
            <a:endParaRPr lang="en-GB" dirty="0"/>
          </a:p>
        </p:txBody>
      </p:sp>
      <p:sp>
        <p:nvSpPr>
          <p:cNvPr id="4" name="Rectangle 3">
            <a:extLst>
              <a:ext uri="{FF2B5EF4-FFF2-40B4-BE49-F238E27FC236}">
                <a16:creationId xmlns:a16="http://schemas.microsoft.com/office/drawing/2014/main" id="{DAFC1D3F-00F4-4BC0-8DE5-CD350E4213A6}"/>
              </a:ext>
            </a:extLst>
          </p:cNvPr>
          <p:cNvSpPr/>
          <p:nvPr/>
        </p:nvSpPr>
        <p:spPr>
          <a:xfrm>
            <a:off x="4134315" y="1005739"/>
            <a:ext cx="4723231" cy="3770328"/>
          </a:xfrm>
          <a:prstGeom prst="rect">
            <a:avLst/>
          </a:prstGeom>
        </p:spPr>
        <p:txBody>
          <a:bodyPr wrap="square" anchor="t">
            <a:spAutoFit/>
          </a:bodyPr>
          <a:lstStyle/>
          <a:p>
            <a:pPr marL="342900" marR="60960" indent="-342900" algn="just">
              <a:lnSpc>
                <a:spcPct val="107000"/>
              </a:lnSpc>
              <a:buClr>
                <a:srgbClr val="80C437"/>
              </a:buClr>
              <a:buFont typeface="Wingdings" panose="05000000000000000000" pitchFamily="2" charset="2"/>
              <a:buChar char=""/>
            </a:pPr>
            <a:r>
              <a:rPr lang="en-GB" sz="1400" dirty="0">
                <a:solidFill>
                  <a:srgbClr val="000000"/>
                </a:solidFill>
                <a:latin typeface="Calibri"/>
                <a:ea typeface="Calibri" panose="020F0502020204030204" pitchFamily="34" charset="0"/>
                <a:cs typeface="Times New Roman"/>
              </a:rPr>
              <a:t>According to the Tha Bar </a:t>
            </a:r>
            <a:r>
              <a:rPr lang="en-GB" sz="1400" dirty="0" err="1">
                <a:solidFill>
                  <a:srgbClr val="000000"/>
                </a:solidFill>
                <a:latin typeface="Calibri"/>
                <a:ea typeface="Calibri" panose="020F0502020204030204" pitchFamily="34" charset="0"/>
                <a:cs typeface="Times New Roman"/>
              </a:rPr>
              <a:t>Wa</a:t>
            </a:r>
            <a:r>
              <a:rPr lang="en-GB" sz="1400" dirty="0">
                <a:solidFill>
                  <a:srgbClr val="000000"/>
                </a:solidFill>
                <a:latin typeface="Calibri"/>
                <a:ea typeface="Calibri" panose="020F0502020204030204" pitchFamily="34" charset="0"/>
                <a:cs typeface="Times New Roman"/>
              </a:rPr>
              <a:t> programme by WWF, there are approximately </a:t>
            </a:r>
            <a:r>
              <a:rPr lang="en-GB" sz="1400" b="1" dirty="0">
                <a:solidFill>
                  <a:schemeClr val="accent5"/>
                </a:solidFill>
                <a:latin typeface="Calibri"/>
                <a:ea typeface="Calibri" panose="020F0502020204030204" pitchFamily="34" charset="0"/>
                <a:cs typeface="Times New Roman"/>
              </a:rPr>
              <a:t>27,000 F&amp;B companies</a:t>
            </a:r>
            <a:r>
              <a:rPr lang="en-GB" sz="1400" dirty="0">
                <a:solidFill>
                  <a:srgbClr val="000000"/>
                </a:solidFill>
                <a:latin typeface="Calibri"/>
                <a:ea typeface="Calibri" panose="020F0502020204030204" pitchFamily="34" charset="0"/>
                <a:cs typeface="Times New Roman"/>
              </a:rPr>
              <a:t>, and it is estimated that </a:t>
            </a:r>
            <a:r>
              <a:rPr lang="en-GB" sz="1400" b="1" dirty="0">
                <a:solidFill>
                  <a:schemeClr val="accent5"/>
                </a:solidFill>
                <a:latin typeface="Calibri"/>
                <a:ea typeface="Calibri" panose="020F0502020204030204" pitchFamily="34" charset="0"/>
                <a:cs typeface="Times New Roman"/>
              </a:rPr>
              <a:t>90% of these companies are SMEs</a:t>
            </a:r>
            <a:r>
              <a:rPr lang="en-GB" sz="1400" dirty="0">
                <a:solidFill>
                  <a:srgbClr val="000000"/>
                </a:solidFill>
                <a:latin typeface="Calibri"/>
                <a:ea typeface="Calibri" panose="020F0502020204030204" pitchFamily="34" charset="0"/>
                <a:cs typeface="Times New Roman"/>
              </a:rPr>
              <a:t>. </a:t>
            </a:r>
            <a:endPar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R="60960" lvl="0" algn="just">
              <a:lnSpc>
                <a:spcPct val="107000"/>
              </a:lnSpc>
              <a:spcAft>
                <a:spcPts val="0"/>
              </a:spcAft>
              <a:buClr>
                <a:srgbClr val="80C437"/>
              </a:buClr>
            </a:pPr>
            <a:endPar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60960" lvl="0" indent="-342900" algn="just">
              <a:lnSpc>
                <a:spcPct val="107000"/>
              </a:lnSpc>
              <a:spcAft>
                <a:spcPts val="0"/>
              </a:spcAft>
              <a:buClr>
                <a:srgbClr val="80C437"/>
              </a:buClr>
              <a:buFont typeface="Wingdings" panose="05000000000000000000" pitchFamily="2" charset="2"/>
              <a:buChar char=""/>
            </a:pP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sub-sectors with the largest number of companies include </a:t>
            </a:r>
            <a:r>
              <a:rPr lang="en-GB" sz="1400"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edible oil, confectionery and agricultural products</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342900" marR="60960" lvl="0" indent="-342900" algn="just">
              <a:lnSpc>
                <a:spcPct val="107000"/>
              </a:lnSpc>
              <a:spcAft>
                <a:spcPts val="0"/>
              </a:spcAft>
              <a:buClr>
                <a:srgbClr val="80C437"/>
              </a:buClr>
              <a:buFont typeface="Wingdings" panose="05000000000000000000" pitchFamily="2" charset="2"/>
              <a:buChar char=""/>
            </a:pPr>
            <a:endPar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60960" lvl="0" indent="-342900" algn="just">
              <a:lnSpc>
                <a:spcPct val="107000"/>
              </a:lnSpc>
              <a:spcAft>
                <a:spcPts val="0"/>
              </a:spcAft>
              <a:buClr>
                <a:srgbClr val="80C437"/>
              </a:buClr>
              <a:buFont typeface="Wingdings" panose="05000000000000000000" pitchFamily="2" charset="2"/>
              <a:buChar char=""/>
            </a:pP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Across large F&amp;B companies, </a:t>
            </a:r>
            <a:r>
              <a:rPr lang="en-GB" sz="1400" b="1"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edible oil, confectionery, alcohol and beverages, and milk and milk products </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are the most common.</a:t>
            </a:r>
          </a:p>
          <a:p>
            <a:pPr marL="342900" marR="60960" lvl="0" indent="-342900" algn="just">
              <a:lnSpc>
                <a:spcPct val="107000"/>
              </a:lnSpc>
              <a:spcAft>
                <a:spcPts val="0"/>
              </a:spcAft>
              <a:buClr>
                <a:srgbClr val="80C437"/>
              </a:buClr>
              <a:buFont typeface="Wingdings" panose="05000000000000000000" pitchFamily="2" charset="2"/>
              <a:buChar char=""/>
            </a:pPr>
            <a:endPar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60960" indent="-342900" algn="just">
              <a:lnSpc>
                <a:spcPct val="107000"/>
              </a:lnSpc>
              <a:buClr>
                <a:srgbClr val="80C437"/>
              </a:buClr>
              <a:buFont typeface="Wingdings" panose="05000000000000000000" pitchFamily="2" charset="2"/>
              <a:buChar char=""/>
            </a:pPr>
            <a:r>
              <a:rPr lang="en-GB" sz="1400" dirty="0">
                <a:solidFill>
                  <a:srgbClr val="000000"/>
                </a:solidFill>
                <a:latin typeface="Calibri"/>
                <a:ea typeface="Calibri" panose="020F0502020204030204" pitchFamily="34" charset="0"/>
                <a:cs typeface="Times New Roman"/>
              </a:rPr>
              <a:t>According to UNESCAP, the </a:t>
            </a:r>
            <a:r>
              <a:rPr lang="en-GB" sz="1400" b="1" dirty="0">
                <a:solidFill>
                  <a:schemeClr val="accent5"/>
                </a:solidFill>
                <a:latin typeface="Calibri"/>
                <a:ea typeface="Calibri" panose="020F0502020204030204" pitchFamily="34" charset="0"/>
                <a:cs typeface="Times New Roman"/>
              </a:rPr>
              <a:t>F&amp;B sector represent ~60% of all companies in the industry sector </a:t>
            </a:r>
            <a:r>
              <a:rPr lang="en-GB" sz="1400" dirty="0">
                <a:solidFill>
                  <a:srgbClr val="000000"/>
                </a:solidFill>
                <a:latin typeface="Calibri"/>
                <a:ea typeface="Calibri" panose="020F0502020204030204" pitchFamily="34" charset="0"/>
                <a:cs typeface="Times New Roman"/>
              </a:rPr>
              <a:t>in Myanmar. However, the </a:t>
            </a:r>
            <a:r>
              <a:rPr lang="en-GB" sz="1400" dirty="0">
                <a:solidFill>
                  <a:schemeClr val="bg2">
                    <a:lumMod val="10000"/>
                  </a:schemeClr>
                </a:solidFill>
                <a:latin typeface="Calibri"/>
                <a:ea typeface="Calibri" panose="020F0502020204030204" pitchFamily="34" charset="0"/>
                <a:cs typeface="Times New Roman"/>
              </a:rPr>
              <a:t>industry sector itself is quite small, accounting for 6% of Myanmar’s energy consumption</a:t>
            </a:r>
            <a:r>
              <a:rPr lang="en-GB" sz="1400" dirty="0">
                <a:solidFill>
                  <a:srgbClr val="000000"/>
                </a:solidFill>
                <a:latin typeface="Calibri"/>
                <a:ea typeface="Calibri" panose="020F0502020204030204" pitchFamily="34" charset="0"/>
                <a:cs typeface="Times New Roman"/>
              </a:rPr>
              <a:t>. </a:t>
            </a:r>
            <a:endParaRPr lang="en-GB" sz="1400" dirty="0">
              <a:solidFill>
                <a:srgbClr val="000000"/>
              </a:solidFill>
              <a:latin typeface="Calibri"/>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A9632CA6-317B-41D6-8162-971256DA866D}"/>
              </a:ext>
            </a:extLst>
          </p:cNvPr>
          <p:cNvPicPr>
            <a:picLocks noChangeAspect="1"/>
          </p:cNvPicPr>
          <p:nvPr/>
        </p:nvPicPr>
        <p:blipFill rotWithShape="1">
          <a:blip r:embed="rId2"/>
          <a:srcRect l="16737" t="6472" r="19292" b="6245"/>
          <a:stretch/>
        </p:blipFill>
        <p:spPr>
          <a:xfrm>
            <a:off x="150209" y="1209662"/>
            <a:ext cx="3755555" cy="3509050"/>
          </a:xfrm>
          <a:prstGeom prst="rect">
            <a:avLst/>
          </a:prstGeom>
        </p:spPr>
      </p:pic>
      <p:sp>
        <p:nvSpPr>
          <p:cNvPr id="12" name="TextBox 11">
            <a:extLst>
              <a:ext uri="{FF2B5EF4-FFF2-40B4-BE49-F238E27FC236}">
                <a16:creationId xmlns:a16="http://schemas.microsoft.com/office/drawing/2014/main" id="{842A8BB6-BBE2-40C5-A632-9160932105B1}"/>
              </a:ext>
            </a:extLst>
          </p:cNvPr>
          <p:cNvSpPr txBox="1"/>
          <p:nvPr/>
        </p:nvSpPr>
        <p:spPr>
          <a:xfrm>
            <a:off x="0" y="4875773"/>
            <a:ext cx="3647090" cy="261610"/>
          </a:xfrm>
          <a:prstGeom prst="rect">
            <a:avLst/>
          </a:prstGeom>
          <a:noFill/>
        </p:spPr>
        <p:txBody>
          <a:bodyPr wrap="square" rtlCol="0">
            <a:spAutoFit/>
          </a:bodyPr>
          <a:lstStyle/>
          <a:p>
            <a:pPr>
              <a:buClr>
                <a:schemeClr val="accent4"/>
              </a:buClr>
            </a:pPr>
            <a:r>
              <a:rPr lang="en-GB" sz="1100" dirty="0"/>
              <a:t>Source: UNESCAP </a:t>
            </a:r>
          </a:p>
        </p:txBody>
      </p:sp>
      <p:pic>
        <p:nvPicPr>
          <p:cNvPr id="9" name="Picture 8">
            <a:extLst>
              <a:ext uri="{FF2B5EF4-FFF2-40B4-BE49-F238E27FC236}">
                <a16:creationId xmlns:a16="http://schemas.microsoft.com/office/drawing/2014/main" id="{1C445B8E-0B7F-4E22-ADA5-EBCA147FD821}"/>
              </a:ext>
            </a:extLst>
          </p:cNvPr>
          <p:cNvPicPr>
            <a:picLocks noChangeAspect="1"/>
          </p:cNvPicPr>
          <p:nvPr/>
        </p:nvPicPr>
        <p:blipFill>
          <a:blip r:embed="rId3"/>
          <a:stretch>
            <a:fillRect/>
          </a:stretch>
        </p:blipFill>
        <p:spPr>
          <a:xfrm>
            <a:off x="270819" y="361150"/>
            <a:ext cx="811064" cy="499462"/>
          </a:xfrm>
          <a:prstGeom prst="rect">
            <a:avLst/>
          </a:prstGeom>
        </p:spPr>
      </p:pic>
      <p:pic>
        <p:nvPicPr>
          <p:cNvPr id="10" name="Picture 9">
            <a:extLst>
              <a:ext uri="{FF2B5EF4-FFF2-40B4-BE49-F238E27FC236}">
                <a16:creationId xmlns:a16="http://schemas.microsoft.com/office/drawing/2014/main" id="{E71A4215-AD33-4459-962A-94D9F10F7C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3863795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DD0262-2BF2-4DDC-BEBC-FE2DD59273AA}"/>
              </a:ext>
            </a:extLst>
          </p:cNvPr>
          <p:cNvSpPr>
            <a:spLocks noGrp="1"/>
          </p:cNvSpPr>
          <p:nvPr>
            <p:ph type="sldNum" sz="quarter" idx="12"/>
          </p:nvPr>
        </p:nvSpPr>
        <p:spPr/>
        <p:txBody>
          <a:bodyPr/>
          <a:lstStyle/>
          <a:p>
            <a:fld id="{D209C6F7-3311-4A51-91D2-C6AA7AB1F99B}" type="slidenum">
              <a:rPr lang="en-GB" smtClean="0"/>
              <a:pPr/>
              <a:t>5</a:t>
            </a:fld>
            <a:endParaRPr lang="en-GB" dirty="0"/>
          </a:p>
        </p:txBody>
      </p:sp>
      <p:sp>
        <p:nvSpPr>
          <p:cNvPr id="6" name="Title 5">
            <a:extLst>
              <a:ext uri="{FF2B5EF4-FFF2-40B4-BE49-F238E27FC236}">
                <a16:creationId xmlns:a16="http://schemas.microsoft.com/office/drawing/2014/main" id="{2E69E33F-2049-494F-80ED-E707E73F0F18}"/>
              </a:ext>
            </a:extLst>
          </p:cNvPr>
          <p:cNvSpPr>
            <a:spLocks noGrp="1"/>
          </p:cNvSpPr>
          <p:nvPr>
            <p:ph type="title"/>
          </p:nvPr>
        </p:nvSpPr>
        <p:spPr>
          <a:xfrm>
            <a:off x="1532081" y="268472"/>
            <a:ext cx="7346247" cy="644010"/>
          </a:xfrm>
        </p:spPr>
        <p:txBody>
          <a:bodyPr/>
          <a:lstStyle/>
          <a:p>
            <a:r>
              <a:rPr lang="en-GB" dirty="0"/>
              <a:t>Setting the Context: </a:t>
            </a:r>
            <a:br>
              <a:rPr lang="en-GB" dirty="0"/>
            </a:br>
            <a:r>
              <a:rPr lang="en-GB" sz="2000" dirty="0"/>
              <a:t>Energy Consumption in Myanmar</a:t>
            </a:r>
            <a:endParaRPr lang="en-GB" dirty="0"/>
          </a:p>
        </p:txBody>
      </p:sp>
      <p:pic>
        <p:nvPicPr>
          <p:cNvPr id="7" name="Picture 6">
            <a:extLst>
              <a:ext uri="{FF2B5EF4-FFF2-40B4-BE49-F238E27FC236}">
                <a16:creationId xmlns:a16="http://schemas.microsoft.com/office/drawing/2014/main" id="{5A09EBDE-BC24-47F6-A9AB-13CAE4AF691B}"/>
              </a:ext>
            </a:extLst>
          </p:cNvPr>
          <p:cNvPicPr>
            <a:picLocks noChangeAspect="1"/>
          </p:cNvPicPr>
          <p:nvPr/>
        </p:nvPicPr>
        <p:blipFill rotWithShape="1">
          <a:blip r:embed="rId2"/>
          <a:srcRect l="25140" t="15476" r="21655" b="2504"/>
          <a:stretch/>
        </p:blipFill>
        <p:spPr>
          <a:xfrm>
            <a:off x="5071240" y="1655040"/>
            <a:ext cx="3132083" cy="2517567"/>
          </a:xfrm>
          <a:prstGeom prst="rect">
            <a:avLst/>
          </a:prstGeom>
        </p:spPr>
      </p:pic>
      <p:sp>
        <p:nvSpPr>
          <p:cNvPr id="8" name="Rectangle 7">
            <a:extLst>
              <a:ext uri="{FF2B5EF4-FFF2-40B4-BE49-F238E27FC236}">
                <a16:creationId xmlns:a16="http://schemas.microsoft.com/office/drawing/2014/main" id="{ED3ED81F-331F-4582-8123-B9DE3EC4B0CC}"/>
              </a:ext>
            </a:extLst>
          </p:cNvPr>
          <p:cNvSpPr/>
          <p:nvPr/>
        </p:nvSpPr>
        <p:spPr>
          <a:xfrm>
            <a:off x="4766440" y="1108475"/>
            <a:ext cx="3741685" cy="551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a:solidFill>
                  <a:srgbClr val="0070C0"/>
                </a:solidFill>
              </a:rPr>
              <a:t>Energy consumption by Fuel Type in Myanmar’s F&amp;B Sector  </a:t>
            </a:r>
          </a:p>
        </p:txBody>
      </p:sp>
      <p:sp>
        <p:nvSpPr>
          <p:cNvPr id="9" name="Rectangle 8">
            <a:extLst>
              <a:ext uri="{FF2B5EF4-FFF2-40B4-BE49-F238E27FC236}">
                <a16:creationId xmlns:a16="http://schemas.microsoft.com/office/drawing/2014/main" id="{5AACB199-2381-40EF-A8EA-4668E68AB392}"/>
              </a:ext>
            </a:extLst>
          </p:cNvPr>
          <p:cNvSpPr/>
          <p:nvPr/>
        </p:nvSpPr>
        <p:spPr>
          <a:xfrm>
            <a:off x="4766440" y="4282888"/>
            <a:ext cx="3741685" cy="6440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solidFill>
                  <a:schemeClr val="accent1">
                    <a:lumMod val="50000"/>
                  </a:schemeClr>
                </a:solidFill>
              </a:rPr>
              <a:t>110 </a:t>
            </a:r>
            <a:r>
              <a:rPr lang="en-GB" sz="1200" b="1" dirty="0" err="1">
                <a:solidFill>
                  <a:schemeClr val="accent1">
                    <a:lumMod val="50000"/>
                  </a:schemeClr>
                </a:solidFill>
              </a:rPr>
              <a:t>ktoe</a:t>
            </a:r>
            <a:r>
              <a:rPr lang="en-GB" sz="1200" b="1" dirty="0">
                <a:solidFill>
                  <a:schemeClr val="accent1">
                    <a:lumMod val="50000"/>
                  </a:schemeClr>
                </a:solidFill>
              </a:rPr>
              <a:t> of energy </a:t>
            </a:r>
            <a:r>
              <a:rPr lang="en-GB" sz="1200" dirty="0">
                <a:solidFill>
                  <a:schemeClr val="accent1">
                    <a:lumMod val="50000"/>
                  </a:schemeClr>
                </a:solidFill>
              </a:rPr>
              <a:t>was consumed in 2017, which contributed to </a:t>
            </a:r>
            <a:r>
              <a:rPr lang="en-GB" sz="1200" b="1" dirty="0">
                <a:solidFill>
                  <a:schemeClr val="accent1">
                    <a:lumMod val="50000"/>
                  </a:schemeClr>
                </a:solidFill>
              </a:rPr>
              <a:t>152 ktCO2 of GHG emissions </a:t>
            </a:r>
            <a:r>
              <a:rPr lang="en-GB" sz="1200" dirty="0">
                <a:solidFill>
                  <a:schemeClr val="accent1">
                    <a:lumMod val="50000"/>
                  </a:schemeClr>
                </a:solidFill>
              </a:rPr>
              <a:t>and represents 0.48% of the country’s total emissions.</a:t>
            </a:r>
          </a:p>
        </p:txBody>
      </p:sp>
      <p:pic>
        <p:nvPicPr>
          <p:cNvPr id="10" name="Picture 9">
            <a:extLst>
              <a:ext uri="{FF2B5EF4-FFF2-40B4-BE49-F238E27FC236}">
                <a16:creationId xmlns:a16="http://schemas.microsoft.com/office/drawing/2014/main" id="{0D18E000-07BD-4E24-90F0-49E8551412DE}"/>
              </a:ext>
            </a:extLst>
          </p:cNvPr>
          <p:cNvPicPr>
            <a:picLocks noChangeAspect="1"/>
          </p:cNvPicPr>
          <p:nvPr/>
        </p:nvPicPr>
        <p:blipFill rotWithShape="1">
          <a:blip r:embed="rId3"/>
          <a:srcRect l="19394" t="13241" r="15290" b="5156"/>
          <a:stretch/>
        </p:blipFill>
        <p:spPr>
          <a:xfrm>
            <a:off x="635875" y="1632928"/>
            <a:ext cx="3379304" cy="2639834"/>
          </a:xfrm>
          <a:prstGeom prst="rect">
            <a:avLst/>
          </a:prstGeom>
        </p:spPr>
      </p:pic>
      <p:sp>
        <p:nvSpPr>
          <p:cNvPr id="11" name="Rectangle 10">
            <a:extLst>
              <a:ext uri="{FF2B5EF4-FFF2-40B4-BE49-F238E27FC236}">
                <a16:creationId xmlns:a16="http://schemas.microsoft.com/office/drawing/2014/main" id="{04ED4784-11D7-495F-9D97-2A0FC8AD23E9}"/>
              </a:ext>
            </a:extLst>
          </p:cNvPr>
          <p:cNvSpPr/>
          <p:nvPr/>
        </p:nvSpPr>
        <p:spPr>
          <a:xfrm>
            <a:off x="776417" y="1178675"/>
            <a:ext cx="3238762" cy="4259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rgbClr val="0070C0"/>
                </a:solidFill>
              </a:rPr>
              <a:t>Energy Consumption by Industrial Sub-Sectors </a:t>
            </a:r>
          </a:p>
        </p:txBody>
      </p:sp>
      <p:sp>
        <p:nvSpPr>
          <p:cNvPr id="12" name="Rectangle 11">
            <a:extLst>
              <a:ext uri="{FF2B5EF4-FFF2-40B4-BE49-F238E27FC236}">
                <a16:creationId xmlns:a16="http://schemas.microsoft.com/office/drawing/2014/main" id="{7629479E-58C2-41F5-A333-21A36DB13A60}"/>
              </a:ext>
            </a:extLst>
          </p:cNvPr>
          <p:cNvSpPr/>
          <p:nvPr/>
        </p:nvSpPr>
        <p:spPr>
          <a:xfrm>
            <a:off x="278522" y="4301076"/>
            <a:ext cx="4099039" cy="646331"/>
          </a:xfrm>
          <a:prstGeom prst="rect">
            <a:avLst/>
          </a:prstGeom>
          <a:solidFill>
            <a:schemeClr val="bg1">
              <a:lumMod val="95000"/>
            </a:schemeClr>
          </a:solidFill>
        </p:spPr>
        <p:txBody>
          <a:bodyPr wrap="square">
            <a:spAutoFit/>
          </a:bodyPr>
          <a:lstStyle/>
          <a:p>
            <a:pPr algn="ctr"/>
            <a:r>
              <a:rPr lang="en-GB" sz="1200" dirty="0"/>
              <a:t>Based on the findings from a study by ERIA, it was found that the biggest consumers of energy are the </a:t>
            </a:r>
            <a:r>
              <a:rPr lang="en-GB" sz="1200" b="1" dirty="0"/>
              <a:t>food processing, textile and leather, and the iron and steel industry</a:t>
            </a:r>
            <a:endParaRPr lang="en-GB" sz="1200" dirty="0"/>
          </a:p>
        </p:txBody>
      </p:sp>
      <p:sp>
        <p:nvSpPr>
          <p:cNvPr id="13" name="TextBox 12">
            <a:extLst>
              <a:ext uri="{FF2B5EF4-FFF2-40B4-BE49-F238E27FC236}">
                <a16:creationId xmlns:a16="http://schemas.microsoft.com/office/drawing/2014/main" id="{47F30AE2-3072-4C1E-893B-722F4C88AA47}"/>
              </a:ext>
            </a:extLst>
          </p:cNvPr>
          <p:cNvSpPr txBox="1"/>
          <p:nvPr/>
        </p:nvSpPr>
        <p:spPr>
          <a:xfrm>
            <a:off x="0" y="4914273"/>
            <a:ext cx="3647090" cy="261610"/>
          </a:xfrm>
          <a:prstGeom prst="rect">
            <a:avLst/>
          </a:prstGeom>
          <a:noFill/>
        </p:spPr>
        <p:txBody>
          <a:bodyPr wrap="square" rtlCol="0">
            <a:spAutoFit/>
          </a:bodyPr>
          <a:lstStyle/>
          <a:p>
            <a:pPr>
              <a:buClr>
                <a:schemeClr val="accent4"/>
              </a:buClr>
            </a:pPr>
            <a:r>
              <a:rPr lang="en-GB" sz="1100" dirty="0"/>
              <a:t>Source: ERIA and International Energy Agency  </a:t>
            </a:r>
          </a:p>
        </p:txBody>
      </p:sp>
      <p:pic>
        <p:nvPicPr>
          <p:cNvPr id="15" name="Picture 14">
            <a:extLst>
              <a:ext uri="{FF2B5EF4-FFF2-40B4-BE49-F238E27FC236}">
                <a16:creationId xmlns:a16="http://schemas.microsoft.com/office/drawing/2014/main" id="{5D28E6BE-F4B8-4FC2-8F76-5D1AD12E42A2}"/>
              </a:ext>
            </a:extLst>
          </p:cNvPr>
          <p:cNvPicPr>
            <a:picLocks noChangeAspect="1"/>
          </p:cNvPicPr>
          <p:nvPr/>
        </p:nvPicPr>
        <p:blipFill>
          <a:blip r:embed="rId4"/>
          <a:stretch>
            <a:fillRect/>
          </a:stretch>
        </p:blipFill>
        <p:spPr>
          <a:xfrm>
            <a:off x="270819" y="361150"/>
            <a:ext cx="811064" cy="499462"/>
          </a:xfrm>
          <a:prstGeom prst="rect">
            <a:avLst/>
          </a:prstGeom>
        </p:spPr>
      </p:pic>
      <p:pic>
        <p:nvPicPr>
          <p:cNvPr id="16" name="Picture 15">
            <a:extLst>
              <a:ext uri="{FF2B5EF4-FFF2-40B4-BE49-F238E27FC236}">
                <a16:creationId xmlns:a16="http://schemas.microsoft.com/office/drawing/2014/main" id="{74C91CED-22E0-4C40-A129-1E887B83F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229405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F94659-FC20-4934-9D8E-28D89D83539D}"/>
              </a:ext>
            </a:extLst>
          </p:cNvPr>
          <p:cNvSpPr>
            <a:spLocks noGrp="1"/>
          </p:cNvSpPr>
          <p:nvPr>
            <p:ph type="sldNum" sz="quarter" idx="12"/>
          </p:nvPr>
        </p:nvSpPr>
        <p:spPr/>
        <p:txBody>
          <a:bodyPr/>
          <a:lstStyle/>
          <a:p>
            <a:fld id="{D209C6F7-3311-4A51-91D2-C6AA7AB1F99B}" type="slidenum">
              <a:rPr lang="en-GB" smtClean="0"/>
              <a:pPr/>
              <a:t>6</a:t>
            </a:fld>
            <a:endParaRPr lang="en-GB" dirty="0"/>
          </a:p>
        </p:txBody>
      </p:sp>
      <p:sp>
        <p:nvSpPr>
          <p:cNvPr id="6" name="Title 5">
            <a:extLst>
              <a:ext uri="{FF2B5EF4-FFF2-40B4-BE49-F238E27FC236}">
                <a16:creationId xmlns:a16="http://schemas.microsoft.com/office/drawing/2014/main" id="{EE74ACED-E615-4805-929A-1CC9E8F2F0D2}"/>
              </a:ext>
            </a:extLst>
          </p:cNvPr>
          <p:cNvSpPr>
            <a:spLocks noGrp="1"/>
          </p:cNvSpPr>
          <p:nvPr>
            <p:ph type="title"/>
          </p:nvPr>
        </p:nvSpPr>
        <p:spPr>
          <a:xfrm>
            <a:off x="1511299" y="351945"/>
            <a:ext cx="7346247" cy="644010"/>
          </a:xfrm>
        </p:spPr>
        <p:txBody>
          <a:bodyPr/>
          <a:lstStyle/>
          <a:p>
            <a:r>
              <a:rPr lang="en-GB" dirty="0"/>
              <a:t>Setting the Context: </a:t>
            </a:r>
            <a:br>
              <a:rPr lang="en-GB" dirty="0"/>
            </a:br>
            <a:r>
              <a:rPr lang="en-GB" sz="2000" dirty="0"/>
              <a:t>Energy Costs in Myanmar</a:t>
            </a:r>
            <a:endParaRPr lang="en-GB" dirty="0"/>
          </a:p>
        </p:txBody>
      </p:sp>
      <p:sp>
        <p:nvSpPr>
          <p:cNvPr id="7" name="Footer Placeholder 4">
            <a:extLst>
              <a:ext uri="{FF2B5EF4-FFF2-40B4-BE49-F238E27FC236}">
                <a16:creationId xmlns:a16="http://schemas.microsoft.com/office/drawing/2014/main" id="{358B43AB-EEB2-4781-82B4-AA09F5800CF7}"/>
              </a:ext>
            </a:extLst>
          </p:cNvPr>
          <p:cNvSpPr txBox="1">
            <a:spLocks/>
          </p:cNvSpPr>
          <p:nvPr/>
        </p:nvSpPr>
        <p:spPr>
          <a:xfrm>
            <a:off x="87474" y="4832350"/>
            <a:ext cx="7345363" cy="3111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sz="1100" dirty="0"/>
              <a:t>Source: Myanmar Energy Demand Forecast: Households and Industry, ADB &amp; Japan Fund for Poverty Reduction </a:t>
            </a:r>
          </a:p>
        </p:txBody>
      </p:sp>
      <p:pic>
        <p:nvPicPr>
          <p:cNvPr id="8" name="Picture 7">
            <a:extLst>
              <a:ext uri="{FF2B5EF4-FFF2-40B4-BE49-F238E27FC236}">
                <a16:creationId xmlns:a16="http://schemas.microsoft.com/office/drawing/2014/main" id="{41CA1451-0668-4F27-86DB-9ACAFBB93A95}"/>
              </a:ext>
            </a:extLst>
          </p:cNvPr>
          <p:cNvPicPr>
            <a:picLocks noChangeAspect="1"/>
          </p:cNvPicPr>
          <p:nvPr/>
        </p:nvPicPr>
        <p:blipFill rotWithShape="1">
          <a:blip r:embed="rId2"/>
          <a:srcRect l="24011" t="14397" r="37121" b="59285"/>
          <a:stretch/>
        </p:blipFill>
        <p:spPr>
          <a:xfrm>
            <a:off x="768053" y="1807169"/>
            <a:ext cx="3947955" cy="2850992"/>
          </a:xfrm>
          <a:prstGeom prst="rect">
            <a:avLst/>
          </a:prstGeom>
        </p:spPr>
      </p:pic>
      <p:sp>
        <p:nvSpPr>
          <p:cNvPr id="9" name="Rectangle 8">
            <a:extLst>
              <a:ext uri="{FF2B5EF4-FFF2-40B4-BE49-F238E27FC236}">
                <a16:creationId xmlns:a16="http://schemas.microsoft.com/office/drawing/2014/main" id="{CC826740-A084-46A3-9796-02A7D62EBF57}"/>
              </a:ext>
            </a:extLst>
          </p:cNvPr>
          <p:cNvSpPr/>
          <p:nvPr/>
        </p:nvSpPr>
        <p:spPr>
          <a:xfrm>
            <a:off x="768053" y="1207041"/>
            <a:ext cx="3947955" cy="425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rgbClr val="0070C0"/>
                </a:solidFill>
              </a:rPr>
              <a:t>Energy Consumption by Industrial Sub-Sectors in Myanmar (2018) </a:t>
            </a:r>
          </a:p>
        </p:txBody>
      </p:sp>
      <p:sp>
        <p:nvSpPr>
          <p:cNvPr id="11" name="Rectangle 10">
            <a:extLst>
              <a:ext uri="{FF2B5EF4-FFF2-40B4-BE49-F238E27FC236}">
                <a16:creationId xmlns:a16="http://schemas.microsoft.com/office/drawing/2014/main" id="{AD2EF5A3-139A-45C8-AA41-E41F945BE9BD}"/>
              </a:ext>
            </a:extLst>
          </p:cNvPr>
          <p:cNvSpPr/>
          <p:nvPr/>
        </p:nvSpPr>
        <p:spPr>
          <a:xfrm>
            <a:off x="4985942" y="1301634"/>
            <a:ext cx="3871604" cy="3108543"/>
          </a:xfrm>
          <a:prstGeom prst="rect">
            <a:avLst/>
          </a:prstGeom>
        </p:spPr>
        <p:txBody>
          <a:bodyPr wrap="square">
            <a:spAutoFit/>
          </a:bodyPr>
          <a:lstStyle/>
          <a:p>
            <a:pPr marL="285750" indent="-285750">
              <a:buClr>
                <a:schemeClr val="accent4"/>
              </a:buClr>
              <a:buFont typeface="Wingdings" panose="05000000000000000000" pitchFamily="2" charset="2"/>
              <a:buChar char="§"/>
            </a:pPr>
            <a:r>
              <a:rPr lang="en-GB" sz="1400" dirty="0"/>
              <a:t>It is evident that energy costs from fuel and electricity contribute significantly to the operational costs of SMEs across all industrial sub-sectors. </a:t>
            </a:r>
          </a:p>
          <a:p>
            <a:pPr marL="285750" indent="-285750">
              <a:buClr>
                <a:schemeClr val="accent4"/>
              </a:buClr>
              <a:buFont typeface="Wingdings" panose="05000000000000000000" pitchFamily="2" charset="2"/>
              <a:buChar char="§"/>
            </a:pPr>
            <a:endParaRPr lang="en-GB" sz="1400" dirty="0"/>
          </a:p>
          <a:p>
            <a:pPr marL="285750" indent="-285750">
              <a:buClr>
                <a:schemeClr val="accent4"/>
              </a:buClr>
              <a:buFont typeface="Wingdings" panose="05000000000000000000" pitchFamily="2" charset="2"/>
              <a:buChar char="§"/>
            </a:pPr>
            <a:r>
              <a:rPr lang="en-GB" sz="1400" dirty="0"/>
              <a:t>For food products, it is evident that </a:t>
            </a:r>
            <a:r>
              <a:rPr lang="en-GB" sz="1400" b="1" dirty="0">
                <a:solidFill>
                  <a:schemeClr val="accent5"/>
                </a:solidFill>
              </a:rPr>
              <a:t>~20% of total costs are to cover energy</a:t>
            </a:r>
            <a:r>
              <a:rPr lang="en-GB" sz="1400" dirty="0"/>
              <a:t> bills. ~10% of total costs are from electricity, while another~10% of total costs are from other types of energy use.  </a:t>
            </a:r>
          </a:p>
          <a:p>
            <a:pPr marL="285750" indent="-285750">
              <a:buClr>
                <a:schemeClr val="accent4"/>
              </a:buClr>
              <a:buFont typeface="Wingdings" panose="05000000000000000000" pitchFamily="2" charset="2"/>
              <a:buChar char="§"/>
            </a:pPr>
            <a:endParaRPr lang="en-GB" sz="1400" dirty="0"/>
          </a:p>
          <a:p>
            <a:pPr marL="285750" indent="-285750">
              <a:buClr>
                <a:schemeClr val="accent4"/>
              </a:buClr>
              <a:buFont typeface="Wingdings" panose="05000000000000000000" pitchFamily="2" charset="2"/>
              <a:buChar char="§"/>
            </a:pPr>
            <a:r>
              <a:rPr lang="en-GB" sz="1400" dirty="0"/>
              <a:t>The fishery sector sees an even larger proportion of total costs resulting from energy use.   </a:t>
            </a:r>
          </a:p>
        </p:txBody>
      </p:sp>
      <p:pic>
        <p:nvPicPr>
          <p:cNvPr id="12" name="Picture 11">
            <a:extLst>
              <a:ext uri="{FF2B5EF4-FFF2-40B4-BE49-F238E27FC236}">
                <a16:creationId xmlns:a16="http://schemas.microsoft.com/office/drawing/2014/main" id="{A23A4C08-58D1-4327-9593-06B9D92F3773}"/>
              </a:ext>
            </a:extLst>
          </p:cNvPr>
          <p:cNvPicPr>
            <a:picLocks noChangeAspect="1"/>
          </p:cNvPicPr>
          <p:nvPr/>
        </p:nvPicPr>
        <p:blipFill>
          <a:blip r:embed="rId3"/>
          <a:stretch>
            <a:fillRect/>
          </a:stretch>
        </p:blipFill>
        <p:spPr>
          <a:xfrm>
            <a:off x="270819" y="361150"/>
            <a:ext cx="811064" cy="499462"/>
          </a:xfrm>
          <a:prstGeom prst="rect">
            <a:avLst/>
          </a:prstGeom>
        </p:spPr>
      </p:pic>
      <p:pic>
        <p:nvPicPr>
          <p:cNvPr id="13" name="Picture 12">
            <a:extLst>
              <a:ext uri="{FF2B5EF4-FFF2-40B4-BE49-F238E27FC236}">
                <a16:creationId xmlns:a16="http://schemas.microsoft.com/office/drawing/2014/main" id="{1CC7173D-28AF-44A4-8EF5-D92B56E0E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
        <p:nvSpPr>
          <p:cNvPr id="4" name="Star: 5 Points 3">
            <a:extLst>
              <a:ext uri="{FF2B5EF4-FFF2-40B4-BE49-F238E27FC236}">
                <a16:creationId xmlns:a16="http://schemas.microsoft.com/office/drawing/2014/main" id="{51DA2DAA-6CDE-4A51-8300-C39F82EC5E20}"/>
              </a:ext>
            </a:extLst>
          </p:cNvPr>
          <p:cNvSpPr/>
          <p:nvPr/>
        </p:nvSpPr>
        <p:spPr>
          <a:xfrm>
            <a:off x="7702771" y="4151602"/>
            <a:ext cx="991136" cy="93932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700" dirty="0">
                <a:solidFill>
                  <a:schemeClr val="tx2"/>
                </a:solidFill>
              </a:rPr>
              <a:t>Poll</a:t>
            </a:r>
          </a:p>
        </p:txBody>
      </p:sp>
    </p:spTree>
    <p:extLst>
      <p:ext uri="{BB962C8B-B14F-4D97-AF65-F5344CB8AC3E}">
        <p14:creationId xmlns:p14="http://schemas.microsoft.com/office/powerpoint/2010/main" val="2509562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A744E-9E86-4380-990A-526EC540F0F6}"/>
              </a:ext>
            </a:extLst>
          </p:cNvPr>
          <p:cNvSpPr>
            <a:spLocks noGrp="1"/>
          </p:cNvSpPr>
          <p:nvPr>
            <p:ph type="title"/>
          </p:nvPr>
        </p:nvSpPr>
        <p:spPr/>
        <p:txBody>
          <a:bodyPr/>
          <a:lstStyle/>
          <a:p>
            <a:r>
              <a:rPr lang="en-GB" dirty="0"/>
              <a:t>Why save energy?</a:t>
            </a:r>
            <a:br>
              <a:rPr lang="en-GB" dirty="0"/>
            </a:br>
            <a:r>
              <a:rPr lang="en-GB" sz="2000" dirty="0"/>
              <a:t>Increased international focus on energy efficiency [1/2]</a:t>
            </a:r>
          </a:p>
        </p:txBody>
      </p:sp>
      <p:pic>
        <p:nvPicPr>
          <p:cNvPr id="14" name="Picture 13">
            <a:extLst>
              <a:ext uri="{FF2B5EF4-FFF2-40B4-BE49-F238E27FC236}">
                <a16:creationId xmlns:a16="http://schemas.microsoft.com/office/drawing/2014/main" id="{9B9E6153-C9CD-4D38-BE7C-6DBDFC54FC7A}"/>
              </a:ext>
            </a:extLst>
          </p:cNvPr>
          <p:cNvPicPr>
            <a:picLocks noChangeAspect="1"/>
          </p:cNvPicPr>
          <p:nvPr/>
        </p:nvPicPr>
        <p:blipFill>
          <a:blip r:embed="rId2"/>
          <a:stretch>
            <a:fillRect/>
          </a:stretch>
        </p:blipFill>
        <p:spPr>
          <a:xfrm>
            <a:off x="363975" y="1266174"/>
            <a:ext cx="2282120" cy="3298098"/>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37828C28-1A7A-4078-AB93-5B266C5DF8A9}"/>
              </a:ext>
            </a:extLst>
          </p:cNvPr>
          <p:cNvSpPr txBox="1"/>
          <p:nvPr/>
        </p:nvSpPr>
        <p:spPr>
          <a:xfrm>
            <a:off x="2743200" y="1266173"/>
            <a:ext cx="1677428" cy="3323987"/>
          </a:xfrm>
          <a:prstGeom prst="rect">
            <a:avLst/>
          </a:prstGeom>
          <a:noFill/>
        </p:spPr>
        <p:txBody>
          <a:bodyPr wrap="square" rtlCol="0">
            <a:spAutoFit/>
          </a:bodyPr>
          <a:lstStyle/>
          <a:p>
            <a:pPr>
              <a:buClr>
                <a:schemeClr val="accent4"/>
              </a:buClr>
            </a:pPr>
            <a:r>
              <a:rPr lang="en-GB" sz="1400" i="1" dirty="0"/>
              <a:t>“Efficiency can enable economic growth, reduce emissions and improve energy security. The right efficiency policies could enable the world to achieve more than 40% of the emissions cuts needed to reach its climate goals without new technology.”</a:t>
            </a:r>
          </a:p>
        </p:txBody>
      </p:sp>
      <p:sp>
        <p:nvSpPr>
          <p:cNvPr id="17" name="TextBox 16">
            <a:extLst>
              <a:ext uri="{FF2B5EF4-FFF2-40B4-BE49-F238E27FC236}">
                <a16:creationId xmlns:a16="http://schemas.microsoft.com/office/drawing/2014/main" id="{937E5C1E-770D-4AD8-8F3E-765377DC3942}"/>
              </a:ext>
            </a:extLst>
          </p:cNvPr>
          <p:cNvSpPr txBox="1"/>
          <p:nvPr/>
        </p:nvSpPr>
        <p:spPr>
          <a:xfrm>
            <a:off x="7329412" y="1266173"/>
            <a:ext cx="1677428" cy="3323987"/>
          </a:xfrm>
          <a:prstGeom prst="rect">
            <a:avLst/>
          </a:prstGeom>
          <a:noFill/>
        </p:spPr>
        <p:txBody>
          <a:bodyPr wrap="square" rtlCol="0">
            <a:spAutoFit/>
          </a:bodyPr>
          <a:lstStyle/>
          <a:p>
            <a:r>
              <a:rPr lang="en-GB" sz="1400" i="1" dirty="0"/>
              <a:t>Energy efficiency measures deliver the largest overall reductions in emissions…and together with PV create the most jobs per million dollars of investment…A review of energy policies show that efficiency measures have not attracted as much attention as they deserve.</a:t>
            </a:r>
          </a:p>
        </p:txBody>
      </p:sp>
      <p:pic>
        <p:nvPicPr>
          <p:cNvPr id="19" name="Picture 18">
            <a:extLst>
              <a:ext uri="{FF2B5EF4-FFF2-40B4-BE49-F238E27FC236}">
                <a16:creationId xmlns:a16="http://schemas.microsoft.com/office/drawing/2014/main" id="{EB2C6211-5197-44C6-930F-DB797CB707BB}"/>
              </a:ext>
            </a:extLst>
          </p:cNvPr>
          <p:cNvPicPr>
            <a:picLocks noChangeAspect="1"/>
          </p:cNvPicPr>
          <p:nvPr/>
        </p:nvPicPr>
        <p:blipFill>
          <a:blip r:embed="rId3"/>
          <a:stretch>
            <a:fillRect/>
          </a:stretch>
        </p:blipFill>
        <p:spPr>
          <a:xfrm>
            <a:off x="4890255" y="1279116"/>
            <a:ext cx="2282120" cy="3298099"/>
          </a:xfrm>
          <a:prstGeom prst="rect">
            <a:avLst/>
          </a:prstGeom>
          <a:ln>
            <a:noFill/>
          </a:ln>
          <a:effectLst>
            <a:outerShdw blurRad="292100" dist="139700" dir="2700000" algn="tl" rotWithShape="0">
              <a:srgbClr val="333333">
                <a:alpha val="65000"/>
              </a:srgbClr>
            </a:outerShdw>
          </a:effectLst>
        </p:spPr>
      </p:pic>
      <p:cxnSp>
        <p:nvCxnSpPr>
          <p:cNvPr id="5" name="Straight Connector 4">
            <a:extLst>
              <a:ext uri="{FF2B5EF4-FFF2-40B4-BE49-F238E27FC236}">
                <a16:creationId xmlns:a16="http://schemas.microsoft.com/office/drawing/2014/main" id="{CFD6BF9E-A1EB-4EDB-895B-0D88CAB37459}"/>
              </a:ext>
            </a:extLst>
          </p:cNvPr>
          <p:cNvCxnSpPr/>
          <p:nvPr/>
        </p:nvCxnSpPr>
        <p:spPr>
          <a:xfrm>
            <a:off x="4434840" y="1470660"/>
            <a:ext cx="0" cy="2994660"/>
          </a:xfrm>
          <a:prstGeom prst="line">
            <a:avLst/>
          </a:prstGeom>
        </p:spPr>
        <p:style>
          <a:lnRef idx="3">
            <a:schemeClr val="accent1"/>
          </a:lnRef>
          <a:fillRef idx="0">
            <a:schemeClr val="accent1"/>
          </a:fillRef>
          <a:effectRef idx="2">
            <a:schemeClr val="accent1"/>
          </a:effectRef>
          <a:fontRef idx="minor">
            <a:schemeClr val="tx1"/>
          </a:fontRef>
        </p:style>
      </p:cxnSp>
      <p:sp>
        <p:nvSpPr>
          <p:cNvPr id="8" name="Slide Number Placeholder 2">
            <a:extLst>
              <a:ext uri="{FF2B5EF4-FFF2-40B4-BE49-F238E27FC236}">
                <a16:creationId xmlns:a16="http://schemas.microsoft.com/office/drawing/2014/main" id="{E95BDA26-079E-4D38-B14E-70EF64CE0477}"/>
              </a:ext>
            </a:extLst>
          </p:cNvPr>
          <p:cNvSpPr>
            <a:spLocks noGrp="1"/>
          </p:cNvSpPr>
          <p:nvPr>
            <p:ph type="sldNum" sz="quarter" idx="12"/>
          </p:nvPr>
        </p:nvSpPr>
        <p:spPr>
          <a:xfrm>
            <a:off x="8878328" y="4869656"/>
            <a:ext cx="265671" cy="273844"/>
          </a:xfrm>
        </p:spPr>
        <p:txBody>
          <a:bodyPr/>
          <a:lstStyle/>
          <a:p>
            <a:fld id="{D209C6F7-3311-4A51-91D2-C6AA7AB1F99B}" type="slidenum">
              <a:rPr lang="en-GB" smtClean="0"/>
              <a:pPr/>
              <a:t>7</a:t>
            </a:fld>
            <a:endParaRPr lang="en-GB" dirty="0"/>
          </a:p>
        </p:txBody>
      </p:sp>
      <p:pic>
        <p:nvPicPr>
          <p:cNvPr id="10" name="Picture 9">
            <a:extLst>
              <a:ext uri="{FF2B5EF4-FFF2-40B4-BE49-F238E27FC236}">
                <a16:creationId xmlns:a16="http://schemas.microsoft.com/office/drawing/2014/main" id="{B130B775-ABB3-4416-9574-6B6E4E46265B}"/>
              </a:ext>
            </a:extLst>
          </p:cNvPr>
          <p:cNvPicPr>
            <a:picLocks noChangeAspect="1"/>
          </p:cNvPicPr>
          <p:nvPr/>
        </p:nvPicPr>
        <p:blipFill>
          <a:blip r:embed="rId4"/>
          <a:stretch>
            <a:fillRect/>
          </a:stretch>
        </p:blipFill>
        <p:spPr>
          <a:xfrm>
            <a:off x="270819" y="361150"/>
            <a:ext cx="811064" cy="499462"/>
          </a:xfrm>
          <a:prstGeom prst="rect">
            <a:avLst/>
          </a:prstGeom>
        </p:spPr>
      </p:pic>
      <p:pic>
        <p:nvPicPr>
          <p:cNvPr id="11" name="Picture 10">
            <a:extLst>
              <a:ext uri="{FF2B5EF4-FFF2-40B4-BE49-F238E27FC236}">
                <a16:creationId xmlns:a16="http://schemas.microsoft.com/office/drawing/2014/main" id="{FFCFD23A-00A5-41FD-94BC-0094CE36D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179194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C958F0-543B-4B1F-80C0-2FDB025D4D50}"/>
              </a:ext>
            </a:extLst>
          </p:cNvPr>
          <p:cNvPicPr>
            <a:picLocks noChangeAspect="1"/>
          </p:cNvPicPr>
          <p:nvPr/>
        </p:nvPicPr>
        <p:blipFill>
          <a:blip r:embed="rId2"/>
          <a:stretch>
            <a:fillRect/>
          </a:stretch>
        </p:blipFill>
        <p:spPr>
          <a:xfrm>
            <a:off x="4890254" y="1279115"/>
            <a:ext cx="2282120" cy="328515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7E48FCC-D982-48EA-8946-E50ECC8A5B1E}"/>
              </a:ext>
            </a:extLst>
          </p:cNvPr>
          <p:cNvPicPr>
            <a:picLocks noChangeAspect="1"/>
          </p:cNvPicPr>
          <p:nvPr/>
        </p:nvPicPr>
        <p:blipFill>
          <a:blip r:embed="rId3"/>
          <a:stretch>
            <a:fillRect/>
          </a:stretch>
        </p:blipFill>
        <p:spPr>
          <a:xfrm>
            <a:off x="363975" y="1266173"/>
            <a:ext cx="2303026" cy="3298098"/>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5C6A744E-9E86-4380-990A-526EC540F0F6}"/>
              </a:ext>
            </a:extLst>
          </p:cNvPr>
          <p:cNvSpPr>
            <a:spLocks noGrp="1"/>
          </p:cNvSpPr>
          <p:nvPr>
            <p:ph type="title"/>
          </p:nvPr>
        </p:nvSpPr>
        <p:spPr/>
        <p:txBody>
          <a:bodyPr/>
          <a:lstStyle/>
          <a:p>
            <a:r>
              <a:rPr lang="en-GB" dirty="0"/>
              <a:t>Why save energy?</a:t>
            </a:r>
            <a:br>
              <a:rPr lang="en-GB" dirty="0"/>
            </a:br>
            <a:r>
              <a:rPr lang="en-GB" sz="2000" dirty="0"/>
              <a:t>Increased international focus on energy efficiency [2/2]</a:t>
            </a:r>
          </a:p>
        </p:txBody>
      </p:sp>
      <p:sp>
        <p:nvSpPr>
          <p:cNvPr id="2" name="TextBox 1">
            <a:extLst>
              <a:ext uri="{FF2B5EF4-FFF2-40B4-BE49-F238E27FC236}">
                <a16:creationId xmlns:a16="http://schemas.microsoft.com/office/drawing/2014/main" id="{37828C28-1A7A-4078-AB93-5B266C5DF8A9}"/>
              </a:ext>
            </a:extLst>
          </p:cNvPr>
          <p:cNvSpPr txBox="1"/>
          <p:nvPr/>
        </p:nvSpPr>
        <p:spPr>
          <a:xfrm>
            <a:off x="2743200" y="1266173"/>
            <a:ext cx="1691640" cy="3539430"/>
          </a:xfrm>
          <a:prstGeom prst="rect">
            <a:avLst/>
          </a:prstGeom>
          <a:noFill/>
        </p:spPr>
        <p:txBody>
          <a:bodyPr wrap="square" rtlCol="0">
            <a:spAutoFit/>
          </a:bodyPr>
          <a:lstStyle/>
          <a:p>
            <a:r>
              <a:rPr lang="en-GB" sz="1400" i="1" dirty="0"/>
              <a:t>“Despite energy efficiency's tremendous potential, the world is struggling to capture its full benefits. Global energy efficiency is not improving quickly enough to offset strong energy demand and CO</a:t>
            </a:r>
            <a:r>
              <a:rPr lang="en-GB" sz="1400" i="1" baseline="-25000" dirty="0"/>
              <a:t>2</a:t>
            </a:r>
            <a:r>
              <a:rPr lang="en-GB" sz="1400" i="1" dirty="0"/>
              <a:t> emissions growth...  </a:t>
            </a:r>
            <a:endParaRPr lang="en-GB" dirty="0"/>
          </a:p>
          <a:p>
            <a:r>
              <a:rPr lang="en-GB" sz="1400" i="1" dirty="0"/>
              <a:t>efficiency efforts need to be stepped up. ”</a:t>
            </a:r>
          </a:p>
        </p:txBody>
      </p:sp>
      <p:sp>
        <p:nvSpPr>
          <p:cNvPr id="17" name="TextBox 16">
            <a:extLst>
              <a:ext uri="{FF2B5EF4-FFF2-40B4-BE49-F238E27FC236}">
                <a16:creationId xmlns:a16="http://schemas.microsoft.com/office/drawing/2014/main" id="{937E5C1E-770D-4AD8-8F3E-765377DC3942}"/>
              </a:ext>
            </a:extLst>
          </p:cNvPr>
          <p:cNvSpPr txBox="1"/>
          <p:nvPr/>
        </p:nvSpPr>
        <p:spPr>
          <a:xfrm>
            <a:off x="7329412" y="1266173"/>
            <a:ext cx="1677428" cy="3539430"/>
          </a:xfrm>
          <a:prstGeom prst="rect">
            <a:avLst/>
          </a:prstGeom>
          <a:noFill/>
        </p:spPr>
        <p:txBody>
          <a:bodyPr wrap="square" rtlCol="0">
            <a:spAutoFit/>
          </a:bodyPr>
          <a:lstStyle/>
          <a:p>
            <a:r>
              <a:rPr lang="en-GB" sz="1400" i="1" dirty="0"/>
              <a:t>“92% of Asia Pacific’s population are exposed to levels of air pollution that pose a significant risk to their health.  Air pollution is not only a major health risk, it also has damaging impacts on the environment and agricultural crop yields. These impacts have significant economic consequences.”</a:t>
            </a:r>
          </a:p>
        </p:txBody>
      </p:sp>
      <p:cxnSp>
        <p:nvCxnSpPr>
          <p:cNvPr id="5" name="Straight Connector 4">
            <a:extLst>
              <a:ext uri="{FF2B5EF4-FFF2-40B4-BE49-F238E27FC236}">
                <a16:creationId xmlns:a16="http://schemas.microsoft.com/office/drawing/2014/main" id="{CFD6BF9E-A1EB-4EDB-895B-0D88CAB37459}"/>
              </a:ext>
            </a:extLst>
          </p:cNvPr>
          <p:cNvCxnSpPr/>
          <p:nvPr/>
        </p:nvCxnSpPr>
        <p:spPr>
          <a:xfrm>
            <a:off x="4434840" y="1470660"/>
            <a:ext cx="0" cy="2994660"/>
          </a:xfrm>
          <a:prstGeom prst="line">
            <a:avLst/>
          </a:prstGeom>
        </p:spPr>
        <p:style>
          <a:lnRef idx="3">
            <a:schemeClr val="accent1"/>
          </a:lnRef>
          <a:fillRef idx="0">
            <a:schemeClr val="accent1"/>
          </a:fillRef>
          <a:effectRef idx="2">
            <a:schemeClr val="accent1"/>
          </a:effectRef>
          <a:fontRef idx="minor">
            <a:schemeClr val="tx1"/>
          </a:fontRef>
        </p:style>
      </p:cxnSp>
      <p:sp>
        <p:nvSpPr>
          <p:cNvPr id="9" name="Slide Number Placeholder 2">
            <a:extLst>
              <a:ext uri="{FF2B5EF4-FFF2-40B4-BE49-F238E27FC236}">
                <a16:creationId xmlns:a16="http://schemas.microsoft.com/office/drawing/2014/main" id="{2C418840-AA15-4E44-AE1D-21533E479D7C}"/>
              </a:ext>
            </a:extLst>
          </p:cNvPr>
          <p:cNvSpPr>
            <a:spLocks noGrp="1"/>
          </p:cNvSpPr>
          <p:nvPr>
            <p:ph type="sldNum" sz="quarter" idx="12"/>
          </p:nvPr>
        </p:nvSpPr>
        <p:spPr>
          <a:xfrm>
            <a:off x="8878328" y="4869656"/>
            <a:ext cx="265671" cy="273844"/>
          </a:xfrm>
        </p:spPr>
        <p:txBody>
          <a:bodyPr/>
          <a:lstStyle/>
          <a:p>
            <a:fld id="{D209C6F7-3311-4A51-91D2-C6AA7AB1F99B}" type="slidenum">
              <a:rPr lang="en-GB" smtClean="0"/>
              <a:pPr/>
              <a:t>8</a:t>
            </a:fld>
            <a:endParaRPr lang="en-GB" dirty="0"/>
          </a:p>
        </p:txBody>
      </p:sp>
      <p:pic>
        <p:nvPicPr>
          <p:cNvPr id="12" name="Picture 11">
            <a:extLst>
              <a:ext uri="{FF2B5EF4-FFF2-40B4-BE49-F238E27FC236}">
                <a16:creationId xmlns:a16="http://schemas.microsoft.com/office/drawing/2014/main" id="{340E818D-61B7-4B20-B05F-D384D938A6FE}"/>
              </a:ext>
            </a:extLst>
          </p:cNvPr>
          <p:cNvPicPr>
            <a:picLocks noChangeAspect="1"/>
          </p:cNvPicPr>
          <p:nvPr/>
        </p:nvPicPr>
        <p:blipFill>
          <a:blip r:embed="rId4"/>
          <a:stretch>
            <a:fillRect/>
          </a:stretch>
        </p:blipFill>
        <p:spPr>
          <a:xfrm>
            <a:off x="270819" y="361150"/>
            <a:ext cx="811064" cy="499462"/>
          </a:xfrm>
          <a:prstGeom prst="rect">
            <a:avLst/>
          </a:prstGeom>
        </p:spPr>
      </p:pic>
      <p:pic>
        <p:nvPicPr>
          <p:cNvPr id="13" name="Picture 12">
            <a:extLst>
              <a:ext uri="{FF2B5EF4-FFF2-40B4-BE49-F238E27FC236}">
                <a16:creationId xmlns:a16="http://schemas.microsoft.com/office/drawing/2014/main" id="{0FA5EE74-ED18-4D62-B849-B1C1A4E1B5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2567" y="138147"/>
            <a:ext cx="1721498" cy="312329"/>
          </a:xfrm>
          <a:prstGeom prst="rect">
            <a:avLst/>
          </a:prstGeom>
        </p:spPr>
      </p:pic>
    </p:spTree>
    <p:extLst>
      <p:ext uri="{BB962C8B-B14F-4D97-AF65-F5344CB8AC3E}">
        <p14:creationId xmlns:p14="http://schemas.microsoft.com/office/powerpoint/2010/main" val="1634936365"/>
      </p:ext>
    </p:extLst>
  </p:cSld>
  <p:clrMapOvr>
    <a:masterClrMapping/>
  </p:clrMapOvr>
</p:sld>
</file>

<file path=ppt/theme/theme1.xml><?xml version="1.0" encoding="utf-8"?>
<a:theme xmlns:a="http://schemas.openxmlformats.org/drawingml/2006/main" name="Carbon Trust">
  <a:themeElements>
    <a:clrScheme name="Carbon Trust2">
      <a:dk1>
        <a:srgbClr val="032F51"/>
      </a:dk1>
      <a:lt1>
        <a:srgbClr val="FFFFFF"/>
      </a:lt1>
      <a:dk2>
        <a:srgbClr val="032F51"/>
      </a:dk2>
      <a:lt2>
        <a:srgbClr val="E7E6E6"/>
      </a:lt2>
      <a:accent1>
        <a:srgbClr val="003478"/>
      </a:accent1>
      <a:accent2>
        <a:srgbClr val="0096D7"/>
      </a:accent2>
      <a:accent3>
        <a:srgbClr val="8EBAE5"/>
      </a:accent3>
      <a:accent4>
        <a:srgbClr val="80C337"/>
      </a:accent4>
      <a:accent5>
        <a:srgbClr val="008B95"/>
      </a:accent5>
      <a:accent6>
        <a:srgbClr val="A2AD0A"/>
      </a:accent6>
      <a:hlink>
        <a:srgbClr val="B5384F"/>
      </a:hlink>
      <a:folHlink>
        <a:srgbClr val="693A7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66700" indent="-266700">
          <a:buClr>
            <a:schemeClr val="accent4"/>
          </a:buClr>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Carbon_Trust_Template_16x9" id="{3986A328-8579-4399-A228-AF4A6FD805B3}" vid="{07EDA562-AC87-431E-8466-A9970014E0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231af9a2bc74da4a3594bcdc0ef9465 xmlns="db0c4a29-7cf9-4535-91f5-5c2575b83772">
      <Terms xmlns="http://schemas.microsoft.com/office/infopath/2007/PartnerControls"/>
    </g231af9a2bc74da4a3594bcdc0ef9465>
    <TaxKeywordTaxHTField xmlns="db0c4a29-7cf9-4535-91f5-5c2575b83772">
      <Terms xmlns="http://schemas.microsoft.com/office/infopath/2007/PartnerControls"/>
    </TaxKeywordTaxHTField>
    <k944b6971d7a410d99e5d41980842442 xmlns="db0c4a29-7cf9-4535-91f5-5c2575b83772">
      <Terms xmlns="http://schemas.microsoft.com/office/infopath/2007/PartnerControls"/>
    </k944b6971d7a410d99e5d41980842442>
    <TaxCatchAll xmlns="db0c4a29-7cf9-4535-91f5-5c2575b83772"/>
    <_dlc_DocId xmlns="db0c4a29-7cf9-4535-91f5-5c2575b83772">CTKC-1638786372-138510</_dlc_DocId>
    <_dlc_DocIdUrl xmlns="db0c4a29-7cf9-4535-91f5-5c2575b83772">
      <Url>https://carbontrust.sharepoint.com/sites/Knowledge/Projects/PF-ASEAN-LCEP/_layouts/15/DocIdRedir.aspx?ID=CTKC-1638786372-138510</Url>
      <Description>CTKC-1638786372-138510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Project document" ma:contentTypeID="0x01010026B8503CF5E1EB4FB3E5B4D8F1968976005896BE008DC94D4796DD1288A77ACC53" ma:contentTypeVersion="12" ma:contentTypeDescription="" ma:contentTypeScope="" ma:versionID="84c87a4c8391c31839d34386fb816e3a">
  <xsd:schema xmlns:xsd="http://www.w3.org/2001/XMLSchema" xmlns:xs="http://www.w3.org/2001/XMLSchema" xmlns:p="http://schemas.microsoft.com/office/2006/metadata/properties" xmlns:ns2="db0c4a29-7cf9-4535-91f5-5c2575b83772" xmlns:ns3="d5b65d9a-05ee-4f08-82bc-c9e6b368f89a" targetNamespace="http://schemas.microsoft.com/office/2006/metadata/properties" ma:root="true" ma:fieldsID="3498fd6948dcb992c58d5b163dbbb91e" ns2:_="" ns3:_="">
    <xsd:import namespace="db0c4a29-7cf9-4535-91f5-5c2575b83772"/>
    <xsd:import namespace="d5b65d9a-05ee-4f08-82bc-c9e6b368f89a"/>
    <xsd:element name="properties">
      <xsd:complexType>
        <xsd:sequence>
          <xsd:element name="documentManagement">
            <xsd:complexType>
              <xsd:all>
                <xsd:element ref="ns2:TaxKeywordTaxHTField" minOccurs="0"/>
                <xsd:element ref="ns2:TaxCatchAll" minOccurs="0"/>
                <xsd:element ref="ns2:TaxCatchAllLabel" minOccurs="0"/>
                <xsd:element ref="ns2:g231af9a2bc74da4a3594bcdc0ef9465" minOccurs="0"/>
                <xsd:element ref="ns2:_dlc_DocId" minOccurs="0"/>
                <xsd:element ref="ns2:_dlc_DocIdUrl" minOccurs="0"/>
                <xsd:element ref="ns2:_dlc_DocIdPersistId" minOccurs="0"/>
                <xsd:element ref="ns2:k944b6971d7a410d99e5d41980842442"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0c4a29-7cf9-4535-91f5-5c2575b83772"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914c6e9a-4c33-454e-8dc9-9e27271d2f41"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d7abd786-0324-4ae2-8273-49c056235099}" ma:internalName="TaxCatchAll" ma:showField="CatchAllData" ma:web="db0c4a29-7cf9-4535-91f5-5c2575b8377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7abd786-0324-4ae2-8273-49c056235099}" ma:internalName="TaxCatchAllLabel" ma:readOnly="true" ma:showField="CatchAllDataLabel" ma:web="db0c4a29-7cf9-4535-91f5-5c2575b83772">
      <xsd:complexType>
        <xsd:complexContent>
          <xsd:extension base="dms:MultiChoiceLookup">
            <xsd:sequence>
              <xsd:element name="Value" type="dms:Lookup" maxOccurs="unbounded" minOccurs="0" nillable="true"/>
            </xsd:sequence>
          </xsd:extension>
        </xsd:complexContent>
      </xsd:complexType>
    </xsd:element>
    <xsd:element name="g231af9a2bc74da4a3594bcdc0ef9465" ma:index="12" nillable="true" ma:taxonomy="true" ma:internalName="g231af9a2bc74da4a3594bcdc0ef9465" ma:taxonomyFieldName="MMKeyDocument" ma:displayName="Key Document" ma:indexed="true" ma:default="" ma:fieldId="{0231af9a-2bc7-4da4-a359-4bcdc0ef9465}" ma:sspId="914c6e9a-4c33-454e-8dc9-9e27271d2f41" ma:termSetId="cc2bd459-6ca1-42a5-9f82-5e615524eef3" ma:anchorId="00000000-0000-0000-0000-000000000000" ma:open="false" ma:isKeyword="false">
      <xsd:complexType>
        <xsd:sequence>
          <xsd:element ref="pc:Terms" minOccurs="0" maxOccurs="1"/>
        </xsd:sequence>
      </xsd:complex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k944b6971d7a410d99e5d41980842442" ma:index="18" nillable="true" ma:taxonomy="true" ma:internalName="k944b6971d7a410d99e5d41980842442" ma:taxonomyFieldName="MMProjectDocumentType" ma:displayName="Project Document Type" ma:default="" ma:fieldId="{4944b697-1d7a-410d-99e5-d41980842442}" ma:sspId="914c6e9a-4c33-454e-8dc9-9e27271d2f41" ma:termSetId="c3930a51-4b00-410b-b6b9-59ae6a186480" ma:anchorId="00000000-0000-0000-0000-000000000000" ma:open="false" ma:isKeyword="false">
      <xsd:complexType>
        <xsd:sequence>
          <xsd:element ref="pc:Terms" minOccurs="0" maxOccurs="1"/>
        </xsd:sequence>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b65d9a-05ee-4f08-82bc-c9e6b368f89a"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DateTaken" ma:index="23" nillable="true" ma:displayName="MediaServiceDateTaken" ma:hidden="true" ma:internalName="MediaServiceDateTaken"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Location" ma:index="28" nillable="true" ma:displayName="Location" ma:internalName="MediaServiceLocation" ma:readOnly="true">
      <xsd:simpleType>
        <xsd:restriction base="dms:Text"/>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3EF2E4-C406-449F-BE0D-BA44C83EE338}">
  <ds:schemaRefs>
    <ds:schemaRef ds:uri="http://schemas.microsoft.com/sharepoint/events"/>
  </ds:schemaRefs>
</ds:datastoreItem>
</file>

<file path=customXml/itemProps2.xml><?xml version="1.0" encoding="utf-8"?>
<ds:datastoreItem xmlns:ds="http://schemas.openxmlformats.org/officeDocument/2006/customXml" ds:itemID="{58804D8C-2ADC-40F9-9122-88C9523CBFBE}">
  <ds:schemaRefs>
    <ds:schemaRef ds:uri="http://schemas.microsoft.com/sharepoint/v3/contenttype/forms"/>
  </ds:schemaRefs>
</ds:datastoreItem>
</file>

<file path=customXml/itemProps3.xml><?xml version="1.0" encoding="utf-8"?>
<ds:datastoreItem xmlns:ds="http://schemas.openxmlformats.org/officeDocument/2006/customXml" ds:itemID="{1D5E2C8B-09A9-4E78-A9AB-197B6CE41D1C}">
  <ds:schemaRefs>
    <ds:schemaRef ds:uri="http://schemas.microsoft.com/office/2006/documentManagement/types"/>
    <ds:schemaRef ds:uri="http://purl.org/dc/terms/"/>
    <ds:schemaRef ds:uri="http://purl.org/dc/elements/1.1/"/>
    <ds:schemaRef ds:uri="http://schemas.microsoft.com/office/2006/metadata/properties"/>
    <ds:schemaRef ds:uri="http://purl.org/dc/dcmitype/"/>
    <ds:schemaRef ds:uri="http://schemas.openxmlformats.org/package/2006/metadata/core-properties"/>
    <ds:schemaRef ds:uri="db0c4a29-7cf9-4535-91f5-5c2575b83772"/>
    <ds:schemaRef ds:uri="http://www.w3.org/XML/1998/namespace"/>
    <ds:schemaRef ds:uri="http://schemas.microsoft.com/office/infopath/2007/PartnerControls"/>
    <ds:schemaRef ds:uri="d5b65d9a-05ee-4f08-82bc-c9e6b368f89a"/>
  </ds:schemaRefs>
</ds:datastoreItem>
</file>

<file path=customXml/itemProps4.xml><?xml version="1.0" encoding="utf-8"?>
<ds:datastoreItem xmlns:ds="http://schemas.openxmlformats.org/officeDocument/2006/customXml" ds:itemID="{197DCF24-0D1E-4B95-85E2-A665155F7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0c4a29-7cf9-4535-91f5-5c2575b83772"/>
    <ds:schemaRef ds:uri="d5b65d9a-05ee-4f08-82bc-c9e6b368f8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Carbon_Trust_Template_16x9</Template>
  <TotalTime>1478</TotalTime>
  <Words>3631</Words>
  <Application>Microsoft Office PowerPoint</Application>
  <PresentationFormat>On-screen Show (16:9)</PresentationFormat>
  <Paragraphs>317</Paragraphs>
  <Slides>28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SimSun</vt:lpstr>
      <vt:lpstr>Arial</vt:lpstr>
      <vt:lpstr>Calibri</vt:lpstr>
      <vt:lpstr>Calisto MT</vt:lpstr>
      <vt:lpstr>Times New Roman</vt:lpstr>
      <vt:lpstr>TrebuchetMS</vt:lpstr>
      <vt:lpstr>Verdana</vt:lpstr>
      <vt:lpstr>Wingdings</vt:lpstr>
      <vt:lpstr>Carbon Trust</vt:lpstr>
      <vt:lpstr>Saving Energy and Costs:  Taking action in Myanmar’s Food and Beverage sector </vt:lpstr>
      <vt:lpstr>Our mission is to accelerate the move to a sustainable,  low carbon economy</vt:lpstr>
      <vt:lpstr>ASEAN Low Carbon Energy Programme</vt:lpstr>
      <vt:lpstr>Our work in the F&amp;B sector</vt:lpstr>
      <vt:lpstr>Setting the Context:  Myanmar’s F&amp;B Sector  </vt:lpstr>
      <vt:lpstr>Setting the Context:  Energy Consumption in Myanmar</vt:lpstr>
      <vt:lpstr>Setting the Context:  Energy Costs in Myanmar</vt:lpstr>
      <vt:lpstr>Why save energy? Increased international focus on energy efficiency [1/2]</vt:lpstr>
      <vt:lpstr>Why save energy? Increased international focus on energy efficiency [2/2]</vt:lpstr>
      <vt:lpstr>Why save energy? Benefits to companies </vt:lpstr>
      <vt:lpstr>Why save energy?  Impact of the Electricity Tariff on F&amp;B Companies </vt:lpstr>
      <vt:lpstr>Approaches to Managing Energy Use </vt:lpstr>
      <vt:lpstr>What is energy management?</vt:lpstr>
      <vt:lpstr>ISO 50001 : 2018 – Energy management systems</vt:lpstr>
      <vt:lpstr>What is Energy Efficiency (EE)? </vt:lpstr>
      <vt:lpstr>The business case for energy efficiency</vt:lpstr>
      <vt:lpstr>Sector Insights Energy use in F&amp;B Sector </vt:lpstr>
      <vt:lpstr>Market Insights  Status of Energy Efficiency in Myanmar </vt:lpstr>
      <vt:lpstr>Market Insights Energy Savings Potential in Myanmar’s F&amp;B Sector </vt:lpstr>
      <vt:lpstr>Energy and Cost Savings Opportunities  Overview </vt:lpstr>
      <vt:lpstr>Energy and Cost Savings Opportunities  Optimising use | Boilers </vt:lpstr>
      <vt:lpstr>Energy and Cost Savings Opportunities  Optimising Use| Motors &amp; Drives</vt:lpstr>
      <vt:lpstr>Energy and Cost Savings Opportunities  Optimising Use| Chillers  </vt:lpstr>
      <vt:lpstr>Steps to saving energy and costs in your business  </vt:lpstr>
      <vt:lpstr>How can the ASEAN Low Carbon Energy Programme (LCEP) support you? </vt:lpstr>
      <vt:lpstr>Benefits of Participating in LCEP</vt:lpstr>
      <vt:lpstr>PowerPoint Presentation</vt:lpstr>
      <vt:lpstr>Get in Touch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Saving Energy and Costs:  Taking action in Myanmar’s Food and Beverage sector</dc:title>
  <dc:creator>Kalyani Basu</dc:creator>
  <cp:lastModifiedBy>Geoff Smyth</cp:lastModifiedBy>
  <cp:revision>55</cp:revision>
  <dcterms:created xsi:type="dcterms:W3CDTF">2020-07-28T06:36:57Z</dcterms:created>
  <dcterms:modified xsi:type="dcterms:W3CDTF">2020-08-12T13:26:53Z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0x01010026B8503CF5E1EB4FB3E5B4D8F1968976005896BE008DC94D4796DD1288A77ACC53</vt:lpwstr>
  </property>
  <property fmtid="{D5CDD505-2E9C-101B-9397-08002B2CF9AE}" pid="3" name="TaxKeyword">
    <vt:lpwstr/>
  </property>
  <property fmtid="{D5CDD505-2E9C-101B-9397-08002B2CF9AE}" pid="4" name="MMProjectDocumentType">
    <vt:lpwstr/>
  </property>
  <property fmtid="{D5CDD505-2E9C-101B-9397-08002B2CF9AE}" pid="5" name="MMKeyDocument">
    <vt:lpwstr/>
  </property>
  <property fmtid="{D5CDD505-2E9C-101B-9397-08002B2CF9AE}" pid="6" name="_dlc_DocIdItemGuid">
    <vt:lpwstr>617a45e7-a6bc-49ad-b1f1-46238b455e1d</vt:lpwstr>
  </property>
</Properties>
</file>